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7"/>
  </p:notesMasterIdLst>
  <p:sldIdLst>
    <p:sldId id="256" r:id="rId2"/>
    <p:sldId id="257" r:id="rId3"/>
    <p:sldId id="299" r:id="rId4"/>
    <p:sldId id="300" r:id="rId5"/>
    <p:sldId id="301" r:id="rId6"/>
    <p:sldId id="258" r:id="rId7"/>
    <p:sldId id="259" r:id="rId8"/>
    <p:sldId id="302" r:id="rId9"/>
    <p:sldId id="303" r:id="rId10"/>
    <p:sldId id="261" r:id="rId11"/>
    <p:sldId id="262" r:id="rId12"/>
    <p:sldId id="263" r:id="rId13"/>
    <p:sldId id="264" r:id="rId14"/>
    <p:sldId id="288" r:id="rId15"/>
    <p:sldId id="287" r:id="rId16"/>
    <p:sldId id="289" r:id="rId17"/>
    <p:sldId id="290" r:id="rId18"/>
    <p:sldId id="291" r:id="rId19"/>
    <p:sldId id="292" r:id="rId20"/>
    <p:sldId id="293" r:id="rId21"/>
    <p:sldId id="294" r:id="rId22"/>
    <p:sldId id="295" r:id="rId23"/>
    <p:sldId id="296" r:id="rId24"/>
    <p:sldId id="304" r:id="rId25"/>
    <p:sldId id="280" r:id="rId26"/>
  </p:sldIdLst>
  <p:sldSz cx="9144000" cy="5143500" type="screen16x9"/>
  <p:notesSz cx="6858000" cy="9144000"/>
  <p:embeddedFontLst>
    <p:embeddedFont>
      <p:font typeface="Kristen ITC" pitchFamily="66" charset="0"/>
      <p:regular r:id="rId28"/>
    </p:embeddedFont>
    <p:embeddedFont>
      <p:font typeface="Nixie One" charset="0"/>
      <p:regular r:id="rId29"/>
    </p:embeddedFont>
    <p:embeddedFont>
      <p:font typeface="Calibri" pitchFamily="34" charset="0"/>
      <p:regular r:id="rId30"/>
      <p:bold r:id="rId31"/>
      <p:italic r:id="rId32"/>
      <p:boldItalic r:id="rId33"/>
    </p:embeddedFont>
    <p:embeddedFont>
      <p:font typeface="Algerian" pitchFamily="82" charset="0"/>
      <p:regular r:id="rId34"/>
    </p:embeddedFont>
    <p:embeddedFont>
      <p:font typeface="Arial Black" pitchFamily="34" charset="0"/>
      <p:bold r:id="rId35"/>
    </p:embeddedFont>
    <p:embeddedFont>
      <p:font typeface="Helvetica Neue"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993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EF37BB4D-52B8-4551-BC7E-8E89F96EB5F1}">
  <a:tblStyle styleId="{EF37BB4D-52B8-4551-BC7E-8E89F96EB5F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234" autoAdjust="0"/>
    <p:restoredTop sz="94660"/>
  </p:normalViewPr>
  <p:slideViewPr>
    <p:cSldViewPr snapToGrid="0">
      <p:cViewPr varScale="1">
        <p:scale>
          <a:sx n="115" d="100"/>
          <a:sy n="115" d="100"/>
        </p:scale>
        <p:origin x="-672" y="-102"/>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xmlns="" val="203240911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584745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171840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642223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633706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897909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796199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901902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625185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1964190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195495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484016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486822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3" name="Google Shape;13;p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2"/>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8"/>
        <p:cNvGrpSpPr/>
        <p:nvPr/>
      </p:nvGrpSpPr>
      <p:grpSpPr>
        <a:xfrm>
          <a:off x="0" y="0"/>
          <a:ext cx="0" cy="0"/>
          <a:chOff x="0" y="0"/>
          <a:chExt cx="0" cy="0"/>
        </a:xfrm>
      </p:grpSpPr>
      <p:sp>
        <p:nvSpPr>
          <p:cNvPr id="49" name="Google Shape;49;p3"/>
          <p:cNvSpPr/>
          <p:nvPr/>
        </p:nvSpPr>
        <p:spPr>
          <a:xfrm rot="10800000" flipH="1">
            <a:off x="-94969" y="303826"/>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 name="Google Shape;50;p3"/>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3"/>
          <p:cNvSpPr/>
          <p:nvPr/>
        </p:nvSpPr>
        <p:spPr>
          <a:xfrm rot="10800000" flipH="1">
            <a:off x="66674" y="313542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flipH="1">
            <a:off x="828675" y="351655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0800000" flipH="1">
            <a:off x="761999" y="8779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flipH="1">
            <a:off x="793851" y="4692801"/>
            <a:ext cx="517500" cy="4479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3"/>
          <p:cNvGrpSpPr/>
          <p:nvPr/>
        </p:nvGrpSpPr>
        <p:grpSpPr>
          <a:xfrm>
            <a:off x="996359" y="1070668"/>
            <a:ext cx="351204" cy="324661"/>
            <a:chOff x="5975075" y="2327500"/>
            <a:chExt cx="420100" cy="388350"/>
          </a:xfrm>
        </p:grpSpPr>
        <p:sp>
          <p:nvSpPr>
            <p:cNvPr id="58" name="Google Shape;58;p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p:nvPr/>
        </p:nvSpPr>
        <p:spPr>
          <a:xfrm>
            <a:off x="393600" y="334662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3"/>
          <p:cNvGrpSpPr/>
          <p:nvPr/>
        </p:nvGrpSpPr>
        <p:grpSpPr>
          <a:xfrm>
            <a:off x="305253" y="553856"/>
            <a:ext cx="247469" cy="392302"/>
            <a:chOff x="6718575" y="2318625"/>
            <a:chExt cx="256950" cy="407375"/>
          </a:xfrm>
        </p:grpSpPr>
        <p:sp>
          <p:nvSpPr>
            <p:cNvPr id="62" name="Google Shape;62;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3"/>
          <p:cNvGrpSpPr/>
          <p:nvPr/>
        </p:nvGrpSpPr>
        <p:grpSpPr>
          <a:xfrm>
            <a:off x="1419984" y="3634331"/>
            <a:ext cx="342882" cy="350068"/>
            <a:chOff x="3951850" y="2985350"/>
            <a:chExt cx="407950" cy="416500"/>
          </a:xfrm>
        </p:grpSpPr>
        <p:sp>
          <p:nvSpPr>
            <p:cNvPr id="71" name="Google Shape;71;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3"/>
          <p:cNvSpPr/>
          <p:nvPr/>
        </p:nvSpPr>
        <p:spPr>
          <a:xfrm rot="10800000" flipH="1">
            <a:off x="733424" y="393602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10800000" flipH="1">
            <a:off x="738525" y="10085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10800000" flipH="1">
            <a:off x="-291325" y="4148475"/>
            <a:ext cx="1182300" cy="10236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10800000" flipH="1">
            <a:off x="420725" y="-652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019338" y="416705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50285" y="1452794"/>
            <a:ext cx="624844" cy="599376"/>
            <a:chOff x="5241175" y="4959100"/>
            <a:chExt cx="539775" cy="517775"/>
          </a:xfrm>
        </p:grpSpPr>
        <p:sp>
          <p:nvSpPr>
            <p:cNvPr id="81" name="Google Shape;81;p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p:nvPr/>
        </p:nvSpPr>
        <p:spPr>
          <a:xfrm>
            <a:off x="47199" y="4430470"/>
            <a:ext cx="505231" cy="459562"/>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29"/>
        <p:cNvGrpSpPr/>
        <p:nvPr/>
      </p:nvGrpSpPr>
      <p:grpSpPr>
        <a:xfrm>
          <a:off x="0" y="0"/>
          <a:ext cx="0" cy="0"/>
          <a:chOff x="0" y="0"/>
          <a:chExt cx="0" cy="0"/>
        </a:xfrm>
      </p:grpSpPr>
      <p:sp>
        <p:nvSpPr>
          <p:cNvPr id="130" name="Google Shape;130;p5"/>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2" name="Google Shape;132;p5"/>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33" name="Google Shape;133;p5"/>
          <p:cNvSpPr txBox="1">
            <a:spLocks noGrp="1"/>
          </p:cNvSpPr>
          <p:nvPr>
            <p:ph type="body" idx="1"/>
          </p:nvPr>
        </p:nvSpPr>
        <p:spPr>
          <a:xfrm>
            <a:off x="1732700" y="2255125"/>
            <a:ext cx="4944300" cy="16599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Font typeface="Muli"/>
              <a:buChar char="◇"/>
              <a:defRPr>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endParaRPr/>
          </a:p>
        </p:txBody>
      </p:sp>
      <p:sp>
        <p:nvSpPr>
          <p:cNvPr id="134" name="Google Shape;134;p5"/>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5"/>
          <p:cNvGrpSpPr/>
          <p:nvPr/>
        </p:nvGrpSpPr>
        <p:grpSpPr>
          <a:xfrm>
            <a:off x="1729784" y="61068"/>
            <a:ext cx="351204" cy="324661"/>
            <a:chOff x="5975075" y="2327500"/>
            <a:chExt cx="420100" cy="388350"/>
          </a:xfrm>
        </p:grpSpPr>
        <p:sp>
          <p:nvSpPr>
            <p:cNvPr id="143" name="Google Shape;143;p5"/>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5"/>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5"/>
          <p:cNvGrpSpPr/>
          <p:nvPr/>
        </p:nvGrpSpPr>
        <p:grpSpPr>
          <a:xfrm>
            <a:off x="7354067" y="3426715"/>
            <a:ext cx="455624" cy="437054"/>
            <a:chOff x="5241175" y="4959100"/>
            <a:chExt cx="539775" cy="517775"/>
          </a:xfrm>
        </p:grpSpPr>
        <p:sp>
          <p:nvSpPr>
            <p:cNvPr id="148" name="Google Shape;148;p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5"/>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5"/>
          <p:cNvGrpSpPr/>
          <p:nvPr/>
        </p:nvGrpSpPr>
        <p:grpSpPr>
          <a:xfrm>
            <a:off x="904276" y="515192"/>
            <a:ext cx="382958" cy="607111"/>
            <a:chOff x="6718575" y="2318625"/>
            <a:chExt cx="256950" cy="407375"/>
          </a:xfrm>
        </p:grpSpPr>
        <p:sp>
          <p:nvSpPr>
            <p:cNvPr id="156" name="Google Shape;15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5"/>
          <p:cNvGrpSpPr/>
          <p:nvPr/>
        </p:nvGrpSpPr>
        <p:grpSpPr>
          <a:xfrm>
            <a:off x="335759" y="1840531"/>
            <a:ext cx="342882" cy="350068"/>
            <a:chOff x="3951850" y="2985350"/>
            <a:chExt cx="407950" cy="416500"/>
          </a:xfrm>
        </p:grpSpPr>
        <p:sp>
          <p:nvSpPr>
            <p:cNvPr id="165" name="Google Shape;165;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70"/>
        <p:cNvGrpSpPr/>
        <p:nvPr/>
      </p:nvGrpSpPr>
      <p:grpSpPr>
        <a:xfrm>
          <a:off x="0" y="0"/>
          <a:ext cx="0" cy="0"/>
          <a:chOff x="0" y="0"/>
          <a:chExt cx="0" cy="0"/>
        </a:xfrm>
      </p:grpSpPr>
      <p:sp>
        <p:nvSpPr>
          <p:cNvPr id="171" name="Google Shape;171;p6"/>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2" name="Google Shape;172;p6"/>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 name="Google Shape;173;p6"/>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74" name="Google Shape;174;p6"/>
          <p:cNvSpPr txBox="1">
            <a:spLocks noGrp="1"/>
          </p:cNvSpPr>
          <p:nvPr>
            <p:ph type="body" idx="1"/>
          </p:nvPr>
        </p:nvSpPr>
        <p:spPr>
          <a:xfrm>
            <a:off x="1734000" y="2414450"/>
            <a:ext cx="2667300" cy="26637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5" name="Google Shape;175;p6"/>
          <p:cNvSpPr txBox="1">
            <a:spLocks noGrp="1"/>
          </p:cNvSpPr>
          <p:nvPr>
            <p:ph type="body" idx="2"/>
          </p:nvPr>
        </p:nvSpPr>
        <p:spPr>
          <a:xfrm>
            <a:off x="4562088" y="2414450"/>
            <a:ext cx="2667300" cy="26637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6" name="Google Shape;176;p6"/>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6"/>
          <p:cNvGrpSpPr/>
          <p:nvPr/>
        </p:nvGrpSpPr>
        <p:grpSpPr>
          <a:xfrm>
            <a:off x="1729784" y="61068"/>
            <a:ext cx="351204" cy="324661"/>
            <a:chOff x="5975075" y="2327500"/>
            <a:chExt cx="420100" cy="388350"/>
          </a:xfrm>
        </p:grpSpPr>
        <p:sp>
          <p:nvSpPr>
            <p:cNvPr id="181" name="Google Shape;181;p6"/>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6"/>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6"/>
          <p:cNvGrpSpPr/>
          <p:nvPr/>
        </p:nvGrpSpPr>
        <p:grpSpPr>
          <a:xfrm>
            <a:off x="904276" y="515192"/>
            <a:ext cx="382958" cy="607111"/>
            <a:chOff x="6718575" y="2318625"/>
            <a:chExt cx="256950" cy="407375"/>
          </a:xfrm>
        </p:grpSpPr>
        <p:sp>
          <p:nvSpPr>
            <p:cNvPr id="185" name="Google Shape;185;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6"/>
          <p:cNvGrpSpPr/>
          <p:nvPr/>
        </p:nvGrpSpPr>
        <p:grpSpPr>
          <a:xfrm>
            <a:off x="335759" y="1840531"/>
            <a:ext cx="342882" cy="350068"/>
            <a:chOff x="3951850" y="2985350"/>
            <a:chExt cx="407950" cy="416500"/>
          </a:xfrm>
        </p:grpSpPr>
        <p:sp>
          <p:nvSpPr>
            <p:cNvPr id="194" name="Google Shape;194;p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6"/>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6"/>
          <p:cNvGrpSpPr/>
          <p:nvPr/>
        </p:nvGrpSpPr>
        <p:grpSpPr>
          <a:xfrm>
            <a:off x="7354067" y="3426715"/>
            <a:ext cx="455624" cy="437054"/>
            <a:chOff x="5241175" y="4959100"/>
            <a:chExt cx="539775" cy="517775"/>
          </a:xfrm>
        </p:grpSpPr>
        <p:sp>
          <p:nvSpPr>
            <p:cNvPr id="204" name="Google Shape;204;p6"/>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6"/>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
        <p:cNvGrpSpPr/>
        <p:nvPr/>
      </p:nvGrpSpPr>
      <p:grpSpPr>
        <a:xfrm>
          <a:off x="0" y="0"/>
          <a:ext cx="0" cy="0"/>
          <a:chOff x="0" y="0"/>
          <a:chExt cx="0" cy="0"/>
        </a:xfrm>
      </p:grpSpPr>
      <p:sp>
        <p:nvSpPr>
          <p:cNvPr id="213" name="Google Shape;213;p7"/>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5" name="Google Shape;215;p7"/>
          <p:cNvSpPr txBox="1">
            <a:spLocks noGrp="1"/>
          </p:cNvSpPr>
          <p:nvPr>
            <p:ph type="body" idx="1"/>
          </p:nvPr>
        </p:nvSpPr>
        <p:spPr>
          <a:xfrm>
            <a:off x="1732700"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6" name="Google Shape;216;p7"/>
          <p:cNvSpPr txBox="1">
            <a:spLocks noGrp="1"/>
          </p:cNvSpPr>
          <p:nvPr>
            <p:ph type="body" idx="2"/>
          </p:nvPr>
        </p:nvSpPr>
        <p:spPr>
          <a:xfrm>
            <a:off x="4020972"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7" name="Google Shape;217;p7"/>
          <p:cNvSpPr txBox="1">
            <a:spLocks noGrp="1"/>
          </p:cNvSpPr>
          <p:nvPr>
            <p:ph type="body" idx="3"/>
          </p:nvPr>
        </p:nvSpPr>
        <p:spPr>
          <a:xfrm>
            <a:off x="6309245"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8" name="Google Shape;218;p7"/>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7"/>
          <p:cNvGrpSpPr/>
          <p:nvPr/>
        </p:nvGrpSpPr>
        <p:grpSpPr>
          <a:xfrm>
            <a:off x="1729784" y="61068"/>
            <a:ext cx="351204" cy="32466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7"/>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7"/>
          <p:cNvGrpSpPr/>
          <p:nvPr/>
        </p:nvGrpSpPr>
        <p:grpSpPr>
          <a:xfrm>
            <a:off x="904276" y="515192"/>
            <a:ext cx="382958" cy="60711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7"/>
          <p:cNvGrpSpPr/>
          <p:nvPr/>
        </p:nvGrpSpPr>
        <p:grpSpPr>
          <a:xfrm>
            <a:off x="335759" y="1840531"/>
            <a:ext cx="342882" cy="350068"/>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noAutofit/>
          </a:bodyPr>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txBox="1">
            <a:spLocks noGrp="1"/>
          </p:cNvSpPr>
          <p:nvPr>
            <p:ph type="ctrTitle"/>
          </p:nvPr>
        </p:nvSpPr>
        <p:spPr>
          <a:xfrm>
            <a:off x="1400175" y="1991825"/>
            <a:ext cx="6343500" cy="1159800"/>
          </a:xfrm>
          <a:prstGeom prst="rect">
            <a:avLst/>
          </a:prstGeom>
        </p:spPr>
        <p:txBody>
          <a:bodyPr spcFirstLastPara="1" wrap="square" lIns="91425" tIns="91425" rIns="91425" bIns="91425" anchor="ctr" anchorCtr="0">
            <a:noAutofit/>
          </a:bodyPr>
          <a:lstStyle/>
          <a:p>
            <a:pPr marL="7737" marR="3258" indent="-407">
              <a:lnSpc>
                <a:spcPts val="1199"/>
              </a:lnSpc>
              <a:spcBef>
                <a:spcPts val="196"/>
              </a:spcBef>
            </a:pPr>
            <a:r>
              <a:rPr lang="en-US" sz="3600" kern="1200" dirty="0">
                <a:solidFill>
                  <a:schemeClr val="tx1"/>
                </a:solidFill>
                <a:latin typeface="Kristen ITC" panose="03050502040202030202" pitchFamily="66" charset="0"/>
                <a:ea typeface="+mn-ea"/>
                <a:cs typeface="Calibri"/>
              </a:rPr>
              <a:t/>
            </a:r>
            <a:br>
              <a:rPr lang="en-US" sz="3600" kern="1200" dirty="0">
                <a:solidFill>
                  <a:schemeClr val="tx1"/>
                </a:solidFill>
                <a:latin typeface="Kristen ITC" panose="03050502040202030202" pitchFamily="66" charset="0"/>
                <a:ea typeface="+mn-ea"/>
                <a:cs typeface="Calibri"/>
              </a:rPr>
            </a:br>
            <a:endParaRPr sz="3600" dirty="0">
              <a:solidFill>
                <a:schemeClr val="tx1"/>
              </a:solidFill>
              <a:latin typeface="Kristen ITC" panose="03050502040202030202" pitchFamily="66" charset="0"/>
            </a:endParaRPr>
          </a:p>
        </p:txBody>
      </p:sp>
      <p:sp>
        <p:nvSpPr>
          <p:cNvPr id="2" name="Rectangle 1"/>
          <p:cNvSpPr/>
          <p:nvPr/>
        </p:nvSpPr>
        <p:spPr>
          <a:xfrm>
            <a:off x="2190098" y="1795550"/>
            <a:ext cx="4871564" cy="1754326"/>
          </a:xfrm>
          <a:prstGeom prst="rect">
            <a:avLst/>
          </a:prstGeom>
          <a:noFill/>
        </p:spPr>
        <p:txBody>
          <a:bodyPr wrap="square" lIns="91440" tIns="45720" rIns="91440" bIns="45720">
            <a:spAutoFit/>
          </a:bodyPr>
          <a:lstStyle/>
          <a:p>
            <a:pPr algn="ctr"/>
            <a:r>
              <a:rPr lang="en-US" sz="5400" b="1" kern="1200"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lgerian" panose="04020705040A02060702" pitchFamily="82" charset="0"/>
                <a:ea typeface="+mn-ea"/>
                <a:cs typeface="Calibri"/>
              </a:rPr>
              <a:t>Flood Protector</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4" name="TextBox 3"/>
          <p:cNvSpPr txBox="1"/>
          <p:nvPr/>
        </p:nvSpPr>
        <p:spPr>
          <a:xfrm>
            <a:off x="3040565" y="361312"/>
            <a:ext cx="3360234" cy="707886"/>
          </a:xfrm>
          <a:prstGeom prst="rect">
            <a:avLst/>
          </a:prstGeom>
          <a:noFill/>
        </p:spPr>
        <p:txBody>
          <a:bodyPr wrap="square" rtlCol="0">
            <a:spAutoFit/>
          </a:bodyPr>
          <a:lstStyle/>
          <a:p>
            <a:r>
              <a:rPr lang="en-US" sz="4000" b="1" dirty="0">
                <a:solidFill>
                  <a:schemeClr val="accent2"/>
                </a:solidFill>
                <a:latin typeface="Muli"/>
                <a:cs typeface="Times New Roman" panose="02020603050405020304" pitchFamily="18" charset="0"/>
              </a:rPr>
              <a:t>Components</a:t>
            </a:r>
          </a:p>
        </p:txBody>
      </p:sp>
      <p:sp>
        <p:nvSpPr>
          <p:cNvPr id="5" name="TextBox 4"/>
          <p:cNvSpPr txBox="1"/>
          <p:nvPr/>
        </p:nvSpPr>
        <p:spPr>
          <a:xfrm>
            <a:off x="1401335" y="1717287"/>
            <a:ext cx="2475570" cy="369332"/>
          </a:xfrm>
          <a:prstGeom prst="rect">
            <a:avLst/>
          </a:prstGeom>
          <a:noFill/>
        </p:spPr>
        <p:txBody>
          <a:bodyPr wrap="square" rtlCol="0">
            <a:spAutoFit/>
          </a:bodyPr>
          <a:lstStyle/>
          <a:p>
            <a:r>
              <a:rPr lang="en-US" sz="1800" b="1" dirty="0">
                <a:solidFill>
                  <a:schemeClr val="tx1"/>
                </a:solidFill>
                <a:latin typeface="Muli"/>
                <a:cs typeface="Times New Roman" panose="02020603050405020304" pitchFamily="18" charset="0"/>
              </a:rPr>
              <a:t>ARDUINO UNO R3</a:t>
            </a:r>
            <a:r>
              <a:rPr lang="en-US" sz="1800" dirty="0">
                <a:latin typeface="Muli"/>
                <a:cs typeface="Times New Roman" panose="02020603050405020304" pitchFamily="18" charset="0"/>
              </a:rPr>
              <a:t> </a:t>
            </a:r>
            <a:endParaRPr lang="en-US" sz="1800" b="1" dirty="0">
              <a:solidFill>
                <a:schemeClr val="tx1"/>
              </a:solidFill>
              <a:latin typeface="Muli"/>
              <a:cs typeface="Times New Roman" panose="02020603050405020304" pitchFamily="18" charset="0"/>
            </a:endParaRPr>
          </a:p>
        </p:txBody>
      </p:sp>
      <p:sp>
        <p:nvSpPr>
          <p:cNvPr id="6" name="TextBox 5"/>
          <p:cNvSpPr txBox="1"/>
          <p:nvPr/>
        </p:nvSpPr>
        <p:spPr>
          <a:xfrm>
            <a:off x="795453" y="2416097"/>
            <a:ext cx="3821151" cy="1815882"/>
          </a:xfrm>
          <a:prstGeom prst="rect">
            <a:avLst/>
          </a:prstGeom>
          <a:solidFill>
            <a:schemeClr val="tx2"/>
          </a:solidFill>
        </p:spPr>
        <p:txBody>
          <a:bodyPr wrap="square" rtlCol="0">
            <a:spAutoFit/>
          </a:bodyPr>
          <a:lstStyle/>
          <a:p>
            <a:pPr algn="just"/>
            <a:r>
              <a:rPr lang="en-US" sz="1600" dirty="0">
                <a:solidFill>
                  <a:schemeClr val="tx1"/>
                </a:solidFill>
                <a:latin typeface="Muli"/>
                <a:cs typeface="Times New Roman" panose="02020603050405020304" pitchFamily="18" charset="0"/>
              </a:rPr>
              <a:t>The Micro Controller we are using in this project is </a:t>
            </a:r>
            <a:r>
              <a:rPr lang="en-US" sz="1600" dirty="0" err="1">
                <a:solidFill>
                  <a:schemeClr val="tx1"/>
                </a:solidFill>
                <a:latin typeface="Muli"/>
                <a:cs typeface="Times New Roman" panose="02020603050405020304" pitchFamily="18" charset="0"/>
              </a:rPr>
              <a:t>Arduino</a:t>
            </a:r>
            <a:r>
              <a:rPr lang="en-US" sz="1600" dirty="0">
                <a:solidFill>
                  <a:schemeClr val="tx1"/>
                </a:solidFill>
                <a:latin typeface="Muli"/>
                <a:cs typeface="Times New Roman" panose="02020603050405020304" pitchFamily="18" charset="0"/>
              </a:rPr>
              <a:t> R3 which will help us to handle logical problems easily. </a:t>
            </a:r>
            <a:r>
              <a:rPr lang="en-US" sz="1600" dirty="0" err="1">
                <a:solidFill>
                  <a:schemeClr val="tx1"/>
                </a:solidFill>
                <a:latin typeface="Muli"/>
                <a:cs typeface="Times New Roman" panose="02020603050405020304" pitchFamily="18" charset="0"/>
              </a:rPr>
              <a:t>Arduino</a:t>
            </a:r>
            <a:r>
              <a:rPr lang="en-US" sz="1600" dirty="0">
                <a:solidFill>
                  <a:schemeClr val="tx1"/>
                </a:solidFill>
                <a:latin typeface="Muli"/>
                <a:cs typeface="Times New Roman" panose="02020603050405020304" pitchFamily="18" charset="0"/>
              </a:rPr>
              <a:t> R3 provides 13 Digital Pins and 5 Analogue Pins for various inputs and Outputs.</a:t>
            </a:r>
          </a:p>
        </p:txBody>
      </p:sp>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66780" y="1305902"/>
            <a:ext cx="3895494" cy="2921621"/>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18" name="TextBox 17"/>
          <p:cNvSpPr txBox="1"/>
          <p:nvPr/>
        </p:nvSpPr>
        <p:spPr>
          <a:xfrm>
            <a:off x="3040565" y="361312"/>
            <a:ext cx="3360234" cy="707886"/>
          </a:xfrm>
          <a:prstGeom prst="rect">
            <a:avLst/>
          </a:prstGeom>
          <a:noFill/>
        </p:spPr>
        <p:txBody>
          <a:bodyPr wrap="square" rtlCol="0">
            <a:spAutoFit/>
          </a:bodyPr>
          <a:lstStyle/>
          <a:p>
            <a:r>
              <a:rPr lang="en-US" sz="4000" b="1" dirty="0">
                <a:solidFill>
                  <a:schemeClr val="accent2"/>
                </a:solidFill>
                <a:latin typeface="Muli"/>
                <a:cs typeface="Times New Roman" panose="02020603050405020304" pitchFamily="18" charset="0"/>
              </a:rPr>
              <a:t>Components</a:t>
            </a:r>
          </a:p>
        </p:txBody>
      </p:sp>
      <p:sp>
        <p:nvSpPr>
          <p:cNvPr id="19" name="TextBox 18"/>
          <p:cNvSpPr txBox="1"/>
          <p:nvPr/>
        </p:nvSpPr>
        <p:spPr>
          <a:xfrm>
            <a:off x="1401335" y="1717287"/>
            <a:ext cx="2475570" cy="369332"/>
          </a:xfrm>
          <a:prstGeom prst="rect">
            <a:avLst/>
          </a:prstGeom>
          <a:noFill/>
        </p:spPr>
        <p:txBody>
          <a:bodyPr wrap="square" rtlCol="0">
            <a:spAutoFit/>
          </a:bodyPr>
          <a:lstStyle/>
          <a:p>
            <a:r>
              <a:rPr lang="en-US" sz="1800" b="1" dirty="0">
                <a:solidFill>
                  <a:schemeClr val="tx1"/>
                </a:solidFill>
                <a:latin typeface="Times New Roman" panose="02020603050405020304" pitchFamily="18" charset="0"/>
                <a:cs typeface="Times New Roman" panose="02020603050405020304" pitchFamily="18" charset="0"/>
              </a:rPr>
              <a:t>Ultrasonic Sensor</a:t>
            </a:r>
            <a:r>
              <a:rPr lang="en-US" sz="1800" dirty="0">
                <a:latin typeface="Times New Roman" panose="02020603050405020304" pitchFamily="18" charset="0"/>
                <a:cs typeface="Times New Roman" panose="02020603050405020304" pitchFamily="18" charset="0"/>
              </a:rPr>
              <a:t> </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20" name="TextBox 19"/>
          <p:cNvSpPr txBox="1"/>
          <p:nvPr/>
        </p:nvSpPr>
        <p:spPr>
          <a:xfrm>
            <a:off x="795453" y="2416097"/>
            <a:ext cx="3821151" cy="1815882"/>
          </a:xfrm>
          <a:prstGeom prst="rect">
            <a:avLst/>
          </a:prstGeom>
          <a:solidFill>
            <a:schemeClr val="tx2"/>
          </a:solidFill>
        </p:spPr>
        <p:txBody>
          <a:bodyPr wrap="square" rtlCol="0">
            <a:spAutoFit/>
          </a:bodyPr>
          <a:lstStyle/>
          <a:p>
            <a:pPr algn="just"/>
            <a:r>
              <a:rPr lang="en-US" sz="1600" dirty="0">
                <a:solidFill>
                  <a:schemeClr val="tx1"/>
                </a:solidFill>
                <a:latin typeface="Muli"/>
                <a:cs typeface="Times New Roman" panose="02020603050405020304" pitchFamily="18" charset="0"/>
              </a:rPr>
              <a:t>An ultrasonic sensor is an electronic device that measures the distance of a target object by  emitting ultrasonic sound waves, and converts the reflected sound into an electrical signal. We will use ultrasonic sensor to check if the water of river , drain is full continuously.</a:t>
            </a:r>
          </a:p>
        </p:txBody>
      </p:sp>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352587" y="2351828"/>
            <a:ext cx="3431520" cy="19444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10" name="TextBox 9"/>
          <p:cNvSpPr txBox="1"/>
          <p:nvPr/>
        </p:nvSpPr>
        <p:spPr>
          <a:xfrm>
            <a:off x="3040565" y="361312"/>
            <a:ext cx="3360234" cy="707886"/>
          </a:xfrm>
          <a:prstGeom prst="rect">
            <a:avLst/>
          </a:prstGeom>
          <a:noFill/>
        </p:spPr>
        <p:txBody>
          <a:bodyPr wrap="square" rtlCol="0">
            <a:spAutoFit/>
          </a:bodyPr>
          <a:lstStyle/>
          <a:p>
            <a:r>
              <a:rPr lang="en-US" sz="4000" b="1" dirty="0">
                <a:solidFill>
                  <a:schemeClr val="accent2"/>
                </a:solidFill>
                <a:latin typeface="Times New Roman" panose="02020603050405020304" pitchFamily="18" charset="0"/>
                <a:cs typeface="Times New Roman" panose="02020603050405020304" pitchFamily="18" charset="0"/>
              </a:rPr>
              <a:t>Components</a:t>
            </a:r>
          </a:p>
        </p:txBody>
      </p:sp>
      <p:sp>
        <p:nvSpPr>
          <p:cNvPr id="11" name="TextBox 10"/>
          <p:cNvSpPr txBox="1"/>
          <p:nvPr/>
        </p:nvSpPr>
        <p:spPr>
          <a:xfrm>
            <a:off x="1401335" y="1717287"/>
            <a:ext cx="2475570" cy="369332"/>
          </a:xfrm>
          <a:prstGeom prst="rect">
            <a:avLst/>
          </a:prstGeom>
          <a:noFill/>
        </p:spPr>
        <p:txBody>
          <a:bodyPr wrap="square" rtlCol="0">
            <a:spAutoFit/>
          </a:bodyPr>
          <a:lstStyle/>
          <a:p>
            <a:r>
              <a:rPr lang="en-US" sz="1800" b="1" dirty="0">
                <a:solidFill>
                  <a:schemeClr val="tx1"/>
                </a:solidFill>
                <a:latin typeface="Times New Roman" panose="02020603050405020304" pitchFamily="18" charset="0"/>
                <a:cs typeface="Times New Roman" panose="02020603050405020304" pitchFamily="18" charset="0"/>
              </a:rPr>
              <a:t>Transistor BC548 </a:t>
            </a:r>
            <a:r>
              <a:rPr lang="en-US" sz="1800" dirty="0">
                <a:latin typeface="Times New Roman" panose="02020603050405020304" pitchFamily="18" charset="0"/>
                <a:cs typeface="Times New Roman" panose="02020603050405020304" pitchFamily="18" charset="0"/>
              </a:rPr>
              <a:t> </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795453" y="2416097"/>
            <a:ext cx="3821151" cy="1815882"/>
          </a:xfrm>
          <a:prstGeom prst="rect">
            <a:avLst/>
          </a:prstGeom>
          <a:solidFill>
            <a:schemeClr val="tx2"/>
          </a:solidFill>
        </p:spPr>
        <p:txBody>
          <a:bodyPr wrap="square" rtlCol="0">
            <a:spAutoFit/>
          </a:bodyPr>
          <a:lstStyle/>
          <a:p>
            <a:pPr algn="just"/>
            <a:r>
              <a:rPr lang="en-US" sz="1600" dirty="0">
                <a:solidFill>
                  <a:schemeClr val="tx1"/>
                </a:solidFill>
                <a:latin typeface="Muli"/>
                <a:cs typeface="Times New Roman" panose="02020603050405020304" pitchFamily="18" charset="0"/>
              </a:rPr>
              <a:t>BC458 is a general-purpose NPN transistor used in many electronics projects and devices. BC548 transistor is used for amplifying and switching purposes in electrical circuits. Like every other NPN transistor, it consists of three pins: the collector, base, and emitter.</a:t>
            </a:r>
          </a:p>
        </p:txBody>
      </p:sp>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619816" y="2086618"/>
            <a:ext cx="2803071" cy="22782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11" name="TextBox 10"/>
          <p:cNvSpPr txBox="1"/>
          <p:nvPr/>
        </p:nvSpPr>
        <p:spPr>
          <a:xfrm>
            <a:off x="3040565" y="361312"/>
            <a:ext cx="3360234" cy="707886"/>
          </a:xfrm>
          <a:prstGeom prst="rect">
            <a:avLst/>
          </a:prstGeom>
          <a:noFill/>
        </p:spPr>
        <p:txBody>
          <a:bodyPr wrap="square" rtlCol="0">
            <a:spAutoFit/>
          </a:bodyPr>
          <a:lstStyle/>
          <a:p>
            <a:r>
              <a:rPr lang="en-US" sz="4000" b="1" dirty="0">
                <a:solidFill>
                  <a:schemeClr val="accent2"/>
                </a:solidFill>
                <a:latin typeface="Times New Roman" panose="02020603050405020304" pitchFamily="18" charset="0"/>
                <a:cs typeface="Times New Roman" panose="02020603050405020304" pitchFamily="18" charset="0"/>
              </a:rPr>
              <a:t>Components</a:t>
            </a:r>
          </a:p>
        </p:txBody>
      </p:sp>
      <p:sp>
        <p:nvSpPr>
          <p:cNvPr id="12" name="TextBox 11"/>
          <p:cNvSpPr txBox="1"/>
          <p:nvPr/>
        </p:nvSpPr>
        <p:spPr>
          <a:xfrm>
            <a:off x="1401335" y="1717287"/>
            <a:ext cx="2475570" cy="369332"/>
          </a:xfrm>
          <a:prstGeom prst="rect">
            <a:avLst/>
          </a:prstGeom>
          <a:noFill/>
        </p:spPr>
        <p:txBody>
          <a:bodyPr wrap="square" rtlCol="0">
            <a:spAutoFit/>
          </a:bodyPr>
          <a:lstStyle/>
          <a:p>
            <a:r>
              <a:rPr lang="en-US" sz="1800" b="1" dirty="0">
                <a:solidFill>
                  <a:schemeClr val="tx1"/>
                </a:solidFill>
                <a:latin typeface="Times New Roman" panose="02020603050405020304" pitchFamily="18" charset="0"/>
                <a:cs typeface="Times New Roman" panose="02020603050405020304" pitchFamily="18" charset="0"/>
              </a:rPr>
              <a:t>5V Buzzer</a:t>
            </a:r>
            <a:r>
              <a:rPr lang="en-US" sz="1800" dirty="0">
                <a:latin typeface="Times New Roman" panose="02020603050405020304" pitchFamily="18" charset="0"/>
                <a:cs typeface="Times New Roman" panose="02020603050405020304" pitchFamily="18" charset="0"/>
              </a:rPr>
              <a:t> </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795453" y="2416097"/>
            <a:ext cx="3977269" cy="1077218"/>
          </a:xfrm>
          <a:prstGeom prst="rect">
            <a:avLst/>
          </a:prstGeom>
          <a:solidFill>
            <a:schemeClr val="tx2"/>
          </a:solidFill>
        </p:spPr>
        <p:txBody>
          <a:bodyPr wrap="square" rtlCol="0">
            <a:spAutoFit/>
          </a:bodyPr>
          <a:lstStyle/>
          <a:p>
            <a:pPr algn="just"/>
            <a:r>
              <a:rPr lang="en-US" sz="1600" dirty="0">
                <a:solidFill>
                  <a:schemeClr val="tx1"/>
                </a:solidFill>
                <a:latin typeface="Muli"/>
                <a:cs typeface="Times New Roman" panose="02020603050405020304" pitchFamily="18" charset="0"/>
              </a:rPr>
              <a:t>As we have mentioned we are keeping three zones for security purposes. Buzzer will be needed when water level reaches to the unsafe zone. </a:t>
            </a:r>
          </a:p>
        </p:txBody>
      </p:sp>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479546" y="1901952"/>
            <a:ext cx="3032552" cy="227148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11" name="TextBox 10"/>
          <p:cNvSpPr txBox="1"/>
          <p:nvPr/>
        </p:nvSpPr>
        <p:spPr>
          <a:xfrm>
            <a:off x="3040565" y="361312"/>
            <a:ext cx="3360234" cy="707886"/>
          </a:xfrm>
          <a:prstGeom prst="rect">
            <a:avLst/>
          </a:prstGeom>
          <a:noFill/>
        </p:spPr>
        <p:txBody>
          <a:bodyPr wrap="square" rtlCol="0">
            <a:spAutoFit/>
          </a:bodyPr>
          <a:lstStyle/>
          <a:p>
            <a:r>
              <a:rPr lang="en-US" sz="4000" b="1" dirty="0">
                <a:solidFill>
                  <a:schemeClr val="accent2"/>
                </a:solidFill>
                <a:latin typeface="Times New Roman" panose="02020603050405020304" pitchFamily="18" charset="0"/>
                <a:cs typeface="Times New Roman" panose="02020603050405020304" pitchFamily="18" charset="0"/>
              </a:rPr>
              <a:t>Components</a:t>
            </a:r>
          </a:p>
        </p:txBody>
      </p:sp>
      <p:sp>
        <p:nvSpPr>
          <p:cNvPr id="12" name="TextBox 11"/>
          <p:cNvSpPr txBox="1"/>
          <p:nvPr/>
        </p:nvSpPr>
        <p:spPr>
          <a:xfrm>
            <a:off x="1401335" y="1717287"/>
            <a:ext cx="2475570" cy="646331"/>
          </a:xfrm>
          <a:prstGeom prst="rect">
            <a:avLst/>
          </a:prstGeom>
          <a:noFill/>
        </p:spPr>
        <p:txBody>
          <a:bodyPr wrap="square" rtlCol="0">
            <a:spAutoFit/>
          </a:bodyPr>
          <a:lstStyle/>
          <a:p>
            <a:r>
              <a:rPr lang="en-US" sz="1800" b="1" dirty="0">
                <a:solidFill>
                  <a:schemeClr val="tx1"/>
                </a:solidFill>
                <a:latin typeface="Times New Roman" panose="02020603050405020304" pitchFamily="18" charset="0"/>
                <a:cs typeface="Times New Roman" panose="02020603050405020304" pitchFamily="18" charset="0"/>
              </a:rPr>
              <a:t>Resistors with different resistance</a:t>
            </a:r>
            <a:r>
              <a:rPr lang="en-US" sz="1800" b="1" dirty="0">
                <a:latin typeface="Times New Roman" panose="02020603050405020304" pitchFamily="18" charset="0"/>
                <a:cs typeface="Times New Roman" panose="02020603050405020304" pitchFamily="18" charset="0"/>
              </a:rPr>
              <a:t> </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743413" y="2825878"/>
            <a:ext cx="3977269" cy="1077218"/>
          </a:xfrm>
          <a:prstGeom prst="rect">
            <a:avLst/>
          </a:prstGeom>
          <a:solidFill>
            <a:schemeClr val="tx2"/>
          </a:solidFill>
        </p:spPr>
        <p:txBody>
          <a:bodyPr wrap="square" rtlCol="0">
            <a:spAutoFit/>
          </a:bodyPr>
          <a:lstStyle/>
          <a:p>
            <a:pPr algn="just"/>
            <a:r>
              <a:rPr lang="en-US" sz="1600" dirty="0">
                <a:solidFill>
                  <a:schemeClr val="tx1"/>
                </a:solidFill>
                <a:latin typeface="Muli"/>
                <a:cs typeface="Times New Roman" panose="02020603050405020304" pitchFamily="18" charset="0"/>
              </a:rPr>
              <a:t>Resistor will be connected between LED and </a:t>
            </a:r>
            <a:r>
              <a:rPr lang="en-US" sz="1600" dirty="0" err="1">
                <a:solidFill>
                  <a:schemeClr val="tx1"/>
                </a:solidFill>
                <a:latin typeface="Muli"/>
                <a:cs typeface="Times New Roman" panose="02020603050405020304" pitchFamily="18" charset="0"/>
              </a:rPr>
              <a:t>Arduino</a:t>
            </a:r>
            <a:r>
              <a:rPr lang="en-US" sz="1600" dirty="0">
                <a:solidFill>
                  <a:schemeClr val="tx1"/>
                </a:solidFill>
                <a:latin typeface="Muli"/>
                <a:cs typeface="Times New Roman" panose="02020603050405020304" pitchFamily="18" charset="0"/>
              </a:rPr>
              <a:t> for  keeping safe current limit which will refrain LED from burning.</a:t>
            </a:r>
          </a:p>
          <a:p>
            <a:pPr algn="just"/>
            <a:endParaRPr lang="en-US" sz="1600"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146567" y="1984917"/>
            <a:ext cx="3717779" cy="2410621"/>
          </a:xfrm>
          <a:prstGeom prst="rect">
            <a:avLst/>
          </a:prstGeom>
          <a:ln>
            <a:noFill/>
          </a:ln>
          <a:effectLst>
            <a:softEdge rad="112500"/>
          </a:effectLst>
        </p:spPr>
      </p:pic>
    </p:spTree>
    <p:extLst>
      <p:ext uri="{BB962C8B-B14F-4D97-AF65-F5344CB8AC3E}">
        <p14:creationId xmlns:p14="http://schemas.microsoft.com/office/powerpoint/2010/main" xmlns="" val="83026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11" name="TextBox 10"/>
          <p:cNvSpPr txBox="1"/>
          <p:nvPr/>
        </p:nvSpPr>
        <p:spPr>
          <a:xfrm>
            <a:off x="3040565" y="361312"/>
            <a:ext cx="3360234" cy="707886"/>
          </a:xfrm>
          <a:prstGeom prst="rect">
            <a:avLst/>
          </a:prstGeom>
          <a:noFill/>
        </p:spPr>
        <p:txBody>
          <a:bodyPr wrap="square" rtlCol="0">
            <a:spAutoFit/>
          </a:bodyPr>
          <a:lstStyle/>
          <a:p>
            <a:r>
              <a:rPr lang="en-US" sz="4000" b="1" dirty="0">
                <a:solidFill>
                  <a:schemeClr val="accent2"/>
                </a:solidFill>
                <a:latin typeface="Times New Roman" panose="02020603050405020304" pitchFamily="18" charset="0"/>
                <a:cs typeface="Times New Roman" panose="02020603050405020304" pitchFamily="18" charset="0"/>
              </a:rPr>
              <a:t>Components</a:t>
            </a:r>
          </a:p>
        </p:txBody>
      </p:sp>
      <p:sp>
        <p:nvSpPr>
          <p:cNvPr id="12" name="TextBox 11"/>
          <p:cNvSpPr txBox="1"/>
          <p:nvPr/>
        </p:nvSpPr>
        <p:spPr>
          <a:xfrm>
            <a:off x="1401335" y="1717287"/>
            <a:ext cx="2475570" cy="369332"/>
          </a:xfrm>
          <a:prstGeom prst="rect">
            <a:avLst/>
          </a:prstGeom>
          <a:noFill/>
        </p:spPr>
        <p:txBody>
          <a:bodyPr wrap="square" rtlCol="0">
            <a:spAutoFit/>
          </a:bodyPr>
          <a:lstStyle/>
          <a:p>
            <a:r>
              <a:rPr lang="en-US" sz="1800" b="1" dirty="0">
                <a:solidFill>
                  <a:schemeClr val="tx1"/>
                </a:solidFill>
                <a:latin typeface="Times New Roman" panose="02020603050405020304" pitchFamily="18" charset="0"/>
                <a:cs typeface="Times New Roman" panose="02020603050405020304" pitchFamily="18" charset="0"/>
              </a:rPr>
              <a:t>ESP8266-01 </a:t>
            </a:r>
          </a:p>
        </p:txBody>
      </p:sp>
      <p:sp>
        <p:nvSpPr>
          <p:cNvPr id="13" name="TextBox 12"/>
          <p:cNvSpPr txBox="1"/>
          <p:nvPr/>
        </p:nvSpPr>
        <p:spPr>
          <a:xfrm>
            <a:off x="743413" y="2558249"/>
            <a:ext cx="3977269" cy="1323439"/>
          </a:xfrm>
          <a:prstGeom prst="rect">
            <a:avLst/>
          </a:prstGeom>
          <a:solidFill>
            <a:schemeClr val="tx2"/>
          </a:solidFill>
        </p:spPr>
        <p:txBody>
          <a:bodyPr wrap="square" rtlCol="0">
            <a:spAutoFit/>
          </a:bodyPr>
          <a:lstStyle/>
          <a:p>
            <a:pPr algn="just"/>
            <a:r>
              <a:rPr lang="en-US" sz="1600" dirty="0">
                <a:solidFill>
                  <a:schemeClr val="tx1"/>
                </a:solidFill>
                <a:latin typeface="Muli"/>
                <a:cs typeface="Times New Roman" panose="02020603050405020304" pitchFamily="18" charset="0"/>
              </a:rPr>
              <a:t>The </a:t>
            </a:r>
            <a:r>
              <a:rPr lang="en-US" sz="1600" b="1" dirty="0">
                <a:solidFill>
                  <a:schemeClr val="tx1"/>
                </a:solidFill>
                <a:latin typeface="Muli"/>
                <a:cs typeface="Times New Roman" panose="02020603050405020304" pitchFamily="18" charset="0"/>
              </a:rPr>
              <a:t>ESP8266 ESP</a:t>
            </a:r>
            <a:r>
              <a:rPr lang="en-US" sz="1600" dirty="0">
                <a:solidFill>
                  <a:schemeClr val="tx1"/>
                </a:solidFill>
                <a:latin typeface="Muli"/>
                <a:cs typeface="Times New Roman" panose="02020603050405020304" pitchFamily="18" charset="0"/>
              </a:rPr>
              <a:t>-</a:t>
            </a:r>
            <a:r>
              <a:rPr lang="en-US" sz="1600" b="1" dirty="0">
                <a:solidFill>
                  <a:schemeClr val="tx1"/>
                </a:solidFill>
                <a:latin typeface="Muli"/>
                <a:cs typeface="Times New Roman" panose="02020603050405020304" pitchFamily="18" charset="0"/>
              </a:rPr>
              <a:t>01</a:t>
            </a:r>
            <a:r>
              <a:rPr lang="en-US" sz="1600" dirty="0">
                <a:solidFill>
                  <a:schemeClr val="tx1"/>
                </a:solidFill>
                <a:latin typeface="Muli"/>
                <a:cs typeface="Times New Roman" panose="02020603050405020304" pitchFamily="18" charset="0"/>
              </a:rPr>
              <a:t> is a Wi-Fi module that allows microcontrollers access to a Wi-Fi network. This module will connected to </a:t>
            </a:r>
            <a:r>
              <a:rPr lang="en-US" sz="1600" dirty="0" err="1">
                <a:solidFill>
                  <a:schemeClr val="tx1"/>
                </a:solidFill>
                <a:latin typeface="Muli"/>
                <a:cs typeface="Times New Roman" panose="02020603050405020304" pitchFamily="18" charset="0"/>
              </a:rPr>
              <a:t>Arduino</a:t>
            </a:r>
            <a:r>
              <a:rPr lang="en-US" sz="1600" dirty="0">
                <a:solidFill>
                  <a:schemeClr val="tx1"/>
                </a:solidFill>
                <a:latin typeface="Muli"/>
                <a:cs typeface="Times New Roman" panose="02020603050405020304" pitchFamily="18" charset="0"/>
              </a:rPr>
              <a:t> which will connect us with a </a:t>
            </a:r>
            <a:r>
              <a:rPr lang="en-US" sz="1600" dirty="0" err="1">
                <a:solidFill>
                  <a:schemeClr val="tx1"/>
                </a:solidFill>
                <a:latin typeface="Muli"/>
                <a:cs typeface="Times New Roman" panose="02020603050405020304" pitchFamily="18" charset="0"/>
              </a:rPr>
              <a:t>SmartPhone</a:t>
            </a:r>
            <a:r>
              <a:rPr lang="en-US" sz="1600" dirty="0">
                <a:solidFill>
                  <a:schemeClr val="tx1"/>
                </a:solidFill>
                <a:latin typeface="Muli"/>
                <a:cs typeface="Times New Roman" panose="02020603050405020304" pitchFamily="18" charset="0"/>
              </a:rPr>
              <a:t> to control the whole system.</a:t>
            </a:r>
          </a:p>
        </p:txBody>
      </p:sp>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218771" y="1725508"/>
            <a:ext cx="3152077" cy="2621838"/>
          </a:xfrm>
          <a:prstGeom prst="rect">
            <a:avLst/>
          </a:prstGeom>
        </p:spPr>
      </p:pic>
    </p:spTree>
    <p:extLst>
      <p:ext uri="{BB962C8B-B14F-4D97-AF65-F5344CB8AC3E}">
        <p14:creationId xmlns:p14="http://schemas.microsoft.com/office/powerpoint/2010/main" xmlns="" val="356126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10" name="TextBox 9"/>
          <p:cNvSpPr txBox="1"/>
          <p:nvPr/>
        </p:nvSpPr>
        <p:spPr>
          <a:xfrm>
            <a:off x="3040565" y="361312"/>
            <a:ext cx="3360234" cy="707886"/>
          </a:xfrm>
          <a:prstGeom prst="rect">
            <a:avLst/>
          </a:prstGeom>
          <a:noFill/>
        </p:spPr>
        <p:txBody>
          <a:bodyPr wrap="square" rtlCol="0">
            <a:spAutoFit/>
          </a:bodyPr>
          <a:lstStyle/>
          <a:p>
            <a:r>
              <a:rPr lang="en-US" sz="4000" b="1" dirty="0">
                <a:solidFill>
                  <a:schemeClr val="accent2"/>
                </a:solidFill>
                <a:latin typeface="Times New Roman" panose="02020603050405020304" pitchFamily="18" charset="0"/>
                <a:cs typeface="Times New Roman" panose="02020603050405020304" pitchFamily="18" charset="0"/>
              </a:rPr>
              <a:t>Components</a:t>
            </a:r>
          </a:p>
        </p:txBody>
      </p:sp>
      <p:sp>
        <p:nvSpPr>
          <p:cNvPr id="11" name="TextBox 10"/>
          <p:cNvSpPr txBox="1"/>
          <p:nvPr/>
        </p:nvSpPr>
        <p:spPr>
          <a:xfrm>
            <a:off x="1092820" y="1717287"/>
            <a:ext cx="3129775" cy="369332"/>
          </a:xfrm>
          <a:prstGeom prst="rect">
            <a:avLst/>
          </a:prstGeom>
          <a:noFill/>
        </p:spPr>
        <p:txBody>
          <a:bodyPr wrap="square" rtlCol="0">
            <a:spAutoFit/>
          </a:bodyPr>
          <a:lstStyle/>
          <a:p>
            <a:r>
              <a:rPr lang="en-US" sz="1800" b="1" dirty="0">
                <a:solidFill>
                  <a:schemeClr val="tx1"/>
                </a:solidFill>
                <a:latin typeface="Times New Roman" panose="02020603050405020304" pitchFamily="18" charset="0"/>
                <a:cs typeface="Times New Roman" panose="02020603050405020304" pitchFamily="18" charset="0"/>
              </a:rPr>
              <a:t>Green , Red, Orange LED </a:t>
            </a:r>
          </a:p>
        </p:txBody>
      </p:sp>
      <p:sp>
        <p:nvSpPr>
          <p:cNvPr id="12" name="TextBox 11"/>
          <p:cNvSpPr txBox="1"/>
          <p:nvPr/>
        </p:nvSpPr>
        <p:spPr>
          <a:xfrm>
            <a:off x="795453" y="2416097"/>
            <a:ext cx="3821151" cy="2062103"/>
          </a:xfrm>
          <a:prstGeom prst="rect">
            <a:avLst/>
          </a:prstGeom>
          <a:solidFill>
            <a:schemeClr val="tx2"/>
          </a:solidFill>
        </p:spPr>
        <p:txBody>
          <a:bodyPr wrap="square" rtlCol="0">
            <a:spAutoFit/>
          </a:bodyPr>
          <a:lstStyle/>
          <a:p>
            <a:pPr algn="just"/>
            <a:r>
              <a:rPr lang="en-US" sz="1600" dirty="0">
                <a:solidFill>
                  <a:schemeClr val="tx1"/>
                </a:solidFill>
                <a:latin typeface="Muli"/>
                <a:cs typeface="Times New Roman" panose="02020603050405020304" pitchFamily="18" charset="0"/>
              </a:rPr>
              <a:t>LEDs are commonly used for indicator lights . As we have mentioned we are keeping three zones for security purposes. We will be use LED for indicate three stages to be mentioned Green LED for safe zone, Orange LED for unsafe zone and RED LED for danger zone. Two Blinking Red LED will indicate Critical situation.</a:t>
            </a:r>
          </a:p>
        </p:txBody>
      </p:sp>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882608" y="1447568"/>
            <a:ext cx="1272865" cy="127286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228770" y="2496364"/>
            <a:ext cx="1271016" cy="127101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7573083" y="1447568"/>
            <a:ext cx="1271016" cy="1271016"/>
          </a:xfrm>
          <a:prstGeom prst="rect">
            <a:avLst/>
          </a:prstGeom>
        </p:spPr>
      </p:pic>
    </p:spTree>
    <p:extLst>
      <p:ext uri="{BB962C8B-B14F-4D97-AF65-F5344CB8AC3E}">
        <p14:creationId xmlns:p14="http://schemas.microsoft.com/office/powerpoint/2010/main" xmlns="" val="149691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563B68-EE83-4733-A5E2-82BF07C3EE41}"/>
              </a:ext>
            </a:extLst>
          </p:cNvPr>
          <p:cNvSpPr>
            <a:spLocks noGrp="1"/>
          </p:cNvSpPr>
          <p:nvPr>
            <p:ph type="title"/>
          </p:nvPr>
        </p:nvSpPr>
        <p:spPr>
          <a:xfrm>
            <a:off x="2235975" y="516400"/>
            <a:ext cx="4944300" cy="645300"/>
          </a:xfrm>
        </p:spPr>
        <p:txBody>
          <a:bodyPr/>
          <a:lstStyle/>
          <a:p>
            <a:pPr algn="ctr"/>
            <a:r>
              <a:rPr lang="en-US" b="1" dirty="0">
                <a:latin typeface="Times New Roman" panose="02020603050405020304" pitchFamily="18" charset="0"/>
                <a:cs typeface="Times New Roman" panose="02020603050405020304" pitchFamily="18" charset="0"/>
              </a:rPr>
              <a:t>Components</a:t>
            </a:r>
            <a:endParaRPr lang="en-US" dirty="0"/>
          </a:p>
        </p:txBody>
      </p:sp>
      <p:sp>
        <p:nvSpPr>
          <p:cNvPr id="3" name="Text Placeholder 2">
            <a:extLst>
              <a:ext uri="{FF2B5EF4-FFF2-40B4-BE49-F238E27FC236}">
                <a16:creationId xmlns:a16="http://schemas.microsoft.com/office/drawing/2014/main" xmlns="" id="{DF03E0E6-85B7-4D56-B333-76A22D71A8D5}"/>
              </a:ext>
            </a:extLst>
          </p:cNvPr>
          <p:cNvSpPr>
            <a:spLocks noGrp="1"/>
          </p:cNvSpPr>
          <p:nvPr>
            <p:ph type="body" idx="1"/>
          </p:nvPr>
        </p:nvSpPr>
        <p:spPr>
          <a:xfrm>
            <a:off x="655267" y="2656809"/>
            <a:ext cx="3292956" cy="1787599"/>
          </a:xfrm>
          <a:solidFill>
            <a:schemeClr val="tx2"/>
          </a:solidFill>
        </p:spPr>
        <p:txBody>
          <a:bodyPr/>
          <a:lstStyle/>
          <a:p>
            <a:pPr marL="139700" indent="0" algn="just">
              <a:buNone/>
            </a:pPr>
            <a:r>
              <a:rPr lang="en-US" b="1" i="0" dirty="0">
                <a:solidFill>
                  <a:schemeClr val="tx1"/>
                </a:solidFill>
                <a:effectLst/>
                <a:cs typeface="Times New Roman" panose="02020603050405020304" pitchFamily="18" charset="0"/>
              </a:rPr>
              <a:t>Berg Strip</a:t>
            </a:r>
            <a:r>
              <a:rPr lang="en-US" b="0" i="0" dirty="0">
                <a:solidFill>
                  <a:schemeClr val="tx1"/>
                </a:solidFill>
                <a:effectLst/>
                <a:cs typeface="Times New Roman" panose="02020603050405020304" pitchFamily="18" charset="0"/>
              </a:rPr>
              <a:t> is a commonly found connector in all kind of circuit boards. It is also called as </a:t>
            </a:r>
            <a:r>
              <a:rPr lang="en-US" b="1" i="0" dirty="0">
                <a:solidFill>
                  <a:schemeClr val="tx1"/>
                </a:solidFill>
                <a:effectLst/>
                <a:cs typeface="Times New Roman" panose="02020603050405020304" pitchFamily="18" charset="0"/>
              </a:rPr>
              <a:t>Berg</a:t>
            </a:r>
            <a:r>
              <a:rPr lang="en-US" b="0" i="0" dirty="0">
                <a:solidFill>
                  <a:schemeClr val="tx1"/>
                </a:solidFill>
                <a:effectLst/>
                <a:cs typeface="Times New Roman" panose="02020603050405020304" pitchFamily="18" charset="0"/>
              </a:rPr>
              <a:t> Stick because of its stick like structure. The </a:t>
            </a:r>
            <a:r>
              <a:rPr lang="en-US" b="1" i="0" dirty="0">
                <a:solidFill>
                  <a:schemeClr val="tx1"/>
                </a:solidFill>
                <a:effectLst/>
                <a:cs typeface="Times New Roman" panose="02020603050405020304" pitchFamily="18" charset="0"/>
              </a:rPr>
              <a:t>Berg Strip</a:t>
            </a:r>
            <a:r>
              <a:rPr lang="en-US" b="0" i="0" dirty="0">
                <a:solidFill>
                  <a:schemeClr val="tx1"/>
                </a:solidFill>
                <a:effectLst/>
                <a:cs typeface="Times New Roman" panose="02020603050405020304" pitchFamily="18" charset="0"/>
              </a:rPr>
              <a:t> is very light and compact and it can be easily assembled to a circuit board.</a:t>
            </a:r>
            <a:endParaRPr lang="en-US" dirty="0">
              <a:solidFill>
                <a:schemeClr val="tx1"/>
              </a:solidFill>
              <a:cs typeface="Times New Roman" panose="02020603050405020304" pitchFamily="18" charset="0"/>
            </a:endParaRPr>
          </a:p>
        </p:txBody>
      </p:sp>
      <p:sp>
        <p:nvSpPr>
          <p:cNvPr id="9" name="TextBox 8">
            <a:extLst>
              <a:ext uri="{FF2B5EF4-FFF2-40B4-BE49-F238E27FC236}">
                <a16:creationId xmlns:a16="http://schemas.microsoft.com/office/drawing/2014/main" xmlns="" id="{A496780E-D1C2-4599-9816-1BEECDE9F6A0}"/>
              </a:ext>
            </a:extLst>
          </p:cNvPr>
          <p:cNvSpPr txBox="1"/>
          <p:nvPr/>
        </p:nvSpPr>
        <p:spPr>
          <a:xfrm>
            <a:off x="1112467" y="2147777"/>
            <a:ext cx="2378556" cy="369332"/>
          </a:xfrm>
          <a:prstGeom prst="rect">
            <a:avLst/>
          </a:prstGeom>
          <a:noFill/>
        </p:spPr>
        <p:txBody>
          <a:bodyPr wrap="square" rtlCol="0">
            <a:spAutoFit/>
          </a:bodyPr>
          <a:lstStyle/>
          <a:p>
            <a:pPr lvl="0"/>
            <a:r>
              <a:rPr lang="en-US" sz="1800" dirty="0">
                <a:solidFill>
                  <a:schemeClr val="tx1"/>
                </a:solidFill>
                <a:latin typeface="Times New Roman" panose="02020603050405020304" pitchFamily="18" charset="0"/>
                <a:cs typeface="Times New Roman" panose="02020603050405020304" pitchFamily="18" charset="0"/>
              </a:rPr>
              <a:t>Berg Strip Female </a:t>
            </a:r>
          </a:p>
        </p:txBody>
      </p:sp>
      <p:pic>
        <p:nvPicPr>
          <p:cNvPr id="11" name="Picture 10">
            <a:extLst>
              <a:ext uri="{FF2B5EF4-FFF2-40B4-BE49-F238E27FC236}">
                <a16:creationId xmlns:a16="http://schemas.microsoft.com/office/drawing/2014/main" xmlns="" id="{CC63FC8F-6CBE-4B3E-9BF8-AFFA72ACB214}"/>
              </a:ext>
            </a:extLst>
          </p:cNvPr>
          <p:cNvPicPr>
            <a:picLocks noChangeAspect="1"/>
          </p:cNvPicPr>
          <p:nvPr/>
        </p:nvPicPr>
        <p:blipFill>
          <a:blip r:embed="rId2"/>
          <a:stretch>
            <a:fillRect/>
          </a:stretch>
        </p:blipFill>
        <p:spPr>
          <a:xfrm>
            <a:off x="4254352" y="2147777"/>
            <a:ext cx="2982876" cy="23462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xmlns="" val="260728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bg/>
                                          </p:spTgt>
                                        </p:tgtEl>
                                        <p:attrNameLst>
                                          <p:attrName>style.visibility</p:attrName>
                                        </p:attrNameLst>
                                      </p:cBhvr>
                                      <p:to>
                                        <p:strVal val="visible"/>
                                      </p:to>
                                    </p:set>
                                    <p:anim calcmode="lin" valueType="num">
                                      <p:cBhvr additive="base">
                                        <p:cTn id="13"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558C9A-AE04-449E-A9A5-78693143AA62}"/>
              </a:ext>
            </a:extLst>
          </p:cNvPr>
          <p:cNvSpPr>
            <a:spLocks noGrp="1"/>
          </p:cNvSpPr>
          <p:nvPr>
            <p:ph type="title"/>
          </p:nvPr>
        </p:nvSpPr>
        <p:spPr>
          <a:xfrm>
            <a:off x="2243062" y="504032"/>
            <a:ext cx="4944300" cy="645300"/>
          </a:xfrm>
        </p:spPr>
        <p:txBody>
          <a:bodyPr/>
          <a:lstStyle/>
          <a:p>
            <a:pPr algn="ctr"/>
            <a:r>
              <a:rPr lang="en-US" b="1" dirty="0">
                <a:latin typeface="Times New Roman" panose="02020603050405020304" pitchFamily="18" charset="0"/>
                <a:cs typeface="Times New Roman" panose="02020603050405020304" pitchFamily="18" charset="0"/>
              </a:rPr>
              <a:t>Components</a:t>
            </a:r>
            <a:endParaRPr lang="en-US" dirty="0"/>
          </a:p>
        </p:txBody>
      </p:sp>
      <p:sp>
        <p:nvSpPr>
          <p:cNvPr id="3" name="Text Placeholder 2">
            <a:extLst>
              <a:ext uri="{FF2B5EF4-FFF2-40B4-BE49-F238E27FC236}">
                <a16:creationId xmlns:a16="http://schemas.microsoft.com/office/drawing/2014/main" xmlns="" id="{96DA432D-B68F-46C1-B695-64E9606CAA80}"/>
              </a:ext>
            </a:extLst>
          </p:cNvPr>
          <p:cNvSpPr>
            <a:spLocks noGrp="1"/>
          </p:cNvSpPr>
          <p:nvPr>
            <p:ph type="body" idx="1"/>
          </p:nvPr>
        </p:nvSpPr>
        <p:spPr>
          <a:xfrm>
            <a:off x="738352" y="2475455"/>
            <a:ext cx="3108658" cy="1841363"/>
          </a:xfrm>
          <a:solidFill>
            <a:schemeClr val="tx2"/>
          </a:solidFill>
        </p:spPr>
        <p:txBody>
          <a:bodyPr/>
          <a:lstStyle/>
          <a:p>
            <a:pPr marL="139700" indent="0" algn="just">
              <a:buNone/>
            </a:pPr>
            <a:r>
              <a:rPr lang="en-US" b="1" i="0" dirty="0">
                <a:solidFill>
                  <a:schemeClr val="tx1"/>
                </a:solidFill>
                <a:effectLst/>
                <a:cs typeface="Times New Roman" panose="02020603050405020304" pitchFamily="18" charset="0"/>
              </a:rPr>
              <a:t>Connecting wires</a:t>
            </a:r>
            <a:r>
              <a:rPr lang="en-US" b="0" i="0" dirty="0">
                <a:solidFill>
                  <a:schemeClr val="tx1"/>
                </a:solidFill>
                <a:effectLst/>
                <a:cs typeface="Times New Roman" panose="02020603050405020304" pitchFamily="18" charset="0"/>
              </a:rPr>
              <a:t> provide a medium to an electrical current so that they can travel from one point on a </a:t>
            </a:r>
            <a:r>
              <a:rPr lang="en-US" b="1" i="0" dirty="0">
                <a:solidFill>
                  <a:schemeClr val="tx1"/>
                </a:solidFill>
                <a:effectLst/>
                <a:cs typeface="Times New Roman" panose="02020603050405020304" pitchFamily="18" charset="0"/>
              </a:rPr>
              <a:t>circuit</a:t>
            </a:r>
            <a:r>
              <a:rPr lang="en-US" b="0" i="0" dirty="0">
                <a:solidFill>
                  <a:schemeClr val="tx1"/>
                </a:solidFill>
                <a:effectLst/>
                <a:cs typeface="Times New Roman" panose="02020603050405020304" pitchFamily="18" charset="0"/>
              </a:rPr>
              <a:t> to another. In the case of computers, </a:t>
            </a:r>
            <a:r>
              <a:rPr lang="en-US" b="1" i="0" dirty="0">
                <a:solidFill>
                  <a:schemeClr val="tx1"/>
                </a:solidFill>
                <a:effectLst/>
                <a:cs typeface="Times New Roman" panose="02020603050405020304" pitchFamily="18" charset="0"/>
              </a:rPr>
              <a:t>wires</a:t>
            </a:r>
            <a:r>
              <a:rPr lang="en-US" b="0" i="0" dirty="0">
                <a:solidFill>
                  <a:schemeClr val="tx1"/>
                </a:solidFill>
                <a:effectLst/>
                <a:cs typeface="Times New Roman" panose="02020603050405020304" pitchFamily="18" charset="0"/>
              </a:rPr>
              <a:t> are embedded into </a:t>
            </a:r>
            <a:r>
              <a:rPr lang="en-US" b="1" i="0" dirty="0">
                <a:solidFill>
                  <a:schemeClr val="tx1"/>
                </a:solidFill>
                <a:effectLst/>
                <a:cs typeface="Times New Roman" panose="02020603050405020304" pitchFamily="18" charset="0"/>
              </a:rPr>
              <a:t>circuit</a:t>
            </a:r>
            <a:r>
              <a:rPr lang="en-US" b="0" i="0" dirty="0">
                <a:solidFill>
                  <a:schemeClr val="tx1"/>
                </a:solidFill>
                <a:effectLst/>
                <a:cs typeface="Times New Roman" panose="02020603050405020304" pitchFamily="18" charset="0"/>
              </a:rPr>
              <a:t> boards to carry pulses of electricity.</a:t>
            </a:r>
            <a:endParaRPr lang="en-US" dirty="0">
              <a:solidFill>
                <a:schemeClr val="tx1"/>
              </a:solidFill>
              <a:cs typeface="Times New Roman" panose="02020603050405020304" pitchFamily="18" charset="0"/>
            </a:endParaRPr>
          </a:p>
        </p:txBody>
      </p:sp>
      <p:sp>
        <p:nvSpPr>
          <p:cNvPr id="6" name="TextBox 5">
            <a:extLst>
              <a:ext uri="{FF2B5EF4-FFF2-40B4-BE49-F238E27FC236}">
                <a16:creationId xmlns:a16="http://schemas.microsoft.com/office/drawing/2014/main" xmlns="" id="{722A0F35-5994-409B-A7A0-0C0834D452AE}"/>
              </a:ext>
            </a:extLst>
          </p:cNvPr>
          <p:cNvSpPr txBox="1"/>
          <p:nvPr/>
        </p:nvSpPr>
        <p:spPr>
          <a:xfrm>
            <a:off x="1034902" y="1884018"/>
            <a:ext cx="1409360" cy="307777"/>
          </a:xfrm>
          <a:prstGeom prst="rect">
            <a:avLst/>
          </a:prstGeom>
          <a:noFill/>
        </p:spPr>
        <p:txBody>
          <a:bodyPr wrap="none" rtlCol="0">
            <a:spAutoFit/>
          </a:bodyPr>
          <a:lstStyle/>
          <a:p>
            <a:r>
              <a:rPr lang="en-US" sz="1800" dirty="0">
                <a:solidFill>
                  <a:schemeClr val="tx1"/>
                </a:solidFill>
                <a:latin typeface="Times New Roman" panose="02020603050405020304" pitchFamily="18" charset="0"/>
                <a:cs typeface="Times New Roman" panose="02020603050405020304" pitchFamily="18" charset="0"/>
              </a:rPr>
              <a:t>Connecting Wire</a:t>
            </a:r>
          </a:p>
        </p:txBody>
      </p:sp>
      <p:pic>
        <p:nvPicPr>
          <p:cNvPr id="8" name="Picture 7">
            <a:extLst>
              <a:ext uri="{FF2B5EF4-FFF2-40B4-BE49-F238E27FC236}">
                <a16:creationId xmlns:a16="http://schemas.microsoft.com/office/drawing/2014/main" xmlns="" id="{774863A7-EE8C-4AF6-99FE-EA3D6807A04C}"/>
              </a:ext>
            </a:extLst>
          </p:cNvPr>
          <p:cNvPicPr>
            <a:picLocks noChangeAspect="1"/>
          </p:cNvPicPr>
          <p:nvPr/>
        </p:nvPicPr>
        <p:blipFill>
          <a:blip r:embed="rId2"/>
          <a:stretch>
            <a:fillRect/>
          </a:stretch>
        </p:blipFill>
        <p:spPr>
          <a:xfrm>
            <a:off x="4359348" y="2475455"/>
            <a:ext cx="2934340" cy="184136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xmlns="" val="371402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bg/>
                                          </p:spTgt>
                                        </p:tgtEl>
                                        <p:attrNameLst>
                                          <p:attrName>style.visibility</p:attrName>
                                        </p:attrNameLst>
                                      </p:cBhvr>
                                      <p:to>
                                        <p:strVal val="visible"/>
                                      </p:to>
                                    </p:set>
                                    <p:anim calcmode="lin" valueType="num">
                                      <p:cBhvr additive="base">
                                        <p:cTn id="13"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12FA08-C873-4BE9-95A9-64D8C3ACA683}"/>
              </a:ext>
            </a:extLst>
          </p:cNvPr>
          <p:cNvSpPr>
            <a:spLocks noGrp="1"/>
          </p:cNvSpPr>
          <p:nvPr>
            <p:ph type="title"/>
          </p:nvPr>
        </p:nvSpPr>
        <p:spPr>
          <a:xfrm>
            <a:off x="2207621" y="583175"/>
            <a:ext cx="4944300" cy="645300"/>
          </a:xfrm>
        </p:spPr>
        <p:txBody>
          <a:bodyPr/>
          <a:lstStyle/>
          <a:p>
            <a:pPr algn="ctr"/>
            <a:r>
              <a:rPr lang="en-US" b="1" dirty="0">
                <a:latin typeface="Times New Roman" panose="02020603050405020304" pitchFamily="18" charset="0"/>
                <a:cs typeface="Times New Roman" panose="02020603050405020304" pitchFamily="18" charset="0"/>
              </a:rPr>
              <a:t>Components</a:t>
            </a:r>
            <a:endParaRPr lang="en-US" dirty="0"/>
          </a:p>
        </p:txBody>
      </p:sp>
      <p:sp>
        <p:nvSpPr>
          <p:cNvPr id="3" name="Text Placeholder 2">
            <a:extLst>
              <a:ext uri="{FF2B5EF4-FFF2-40B4-BE49-F238E27FC236}">
                <a16:creationId xmlns:a16="http://schemas.microsoft.com/office/drawing/2014/main" xmlns="" id="{A5C268D6-6581-461B-BC3D-AF94A9FE86F3}"/>
              </a:ext>
            </a:extLst>
          </p:cNvPr>
          <p:cNvSpPr>
            <a:spLocks noGrp="1"/>
          </p:cNvSpPr>
          <p:nvPr>
            <p:ph type="body" idx="1"/>
          </p:nvPr>
        </p:nvSpPr>
        <p:spPr>
          <a:xfrm>
            <a:off x="721345" y="2311095"/>
            <a:ext cx="3421388" cy="1801776"/>
          </a:xfrm>
          <a:solidFill>
            <a:schemeClr val="tx2"/>
          </a:solidFill>
        </p:spPr>
        <p:txBody>
          <a:bodyPr/>
          <a:lstStyle/>
          <a:p>
            <a:pPr marL="139700" indent="0" algn="just">
              <a:buNone/>
            </a:pPr>
            <a:r>
              <a:rPr lang="en-US" b="0" i="0" dirty="0">
                <a:solidFill>
                  <a:schemeClr val="tx1"/>
                </a:solidFill>
                <a:effectLst/>
                <a:cs typeface="Times New Roman" panose="02020603050405020304" pitchFamily="18" charset="0"/>
              </a:rPr>
              <a:t>A </a:t>
            </a:r>
            <a:r>
              <a:rPr lang="en-US" dirty="0">
                <a:solidFill>
                  <a:schemeClr val="tx1"/>
                </a:solidFill>
                <a:cs typeface="Times New Roman" panose="02020603050405020304" pitchFamily="18" charset="0"/>
              </a:rPr>
              <a:t> Bread Board</a:t>
            </a:r>
            <a:r>
              <a:rPr lang="en-US" b="0" i="0" dirty="0">
                <a:solidFill>
                  <a:schemeClr val="tx1"/>
                </a:solidFill>
                <a:effectLst/>
                <a:cs typeface="Times New Roman" panose="02020603050405020304" pitchFamily="18" charset="0"/>
              </a:rPr>
              <a:t>, is used to mechanically support and electrically connect electronic components using conductive pathways, tracks or signal traces etched from copper sheets laminated onto a non-conductive substrate.</a:t>
            </a:r>
            <a:endParaRPr lang="en-US" dirty="0">
              <a:solidFill>
                <a:schemeClr val="tx1"/>
              </a:solidFill>
              <a:cs typeface="Times New Roman" panose="02020603050405020304" pitchFamily="18" charset="0"/>
            </a:endParaRPr>
          </a:p>
        </p:txBody>
      </p:sp>
      <p:sp>
        <p:nvSpPr>
          <p:cNvPr id="8" name="TextBox 7">
            <a:extLst>
              <a:ext uri="{FF2B5EF4-FFF2-40B4-BE49-F238E27FC236}">
                <a16:creationId xmlns:a16="http://schemas.microsoft.com/office/drawing/2014/main" xmlns="" id="{590193CA-A5AF-40BB-ADE1-A9C66316E035}"/>
              </a:ext>
            </a:extLst>
          </p:cNvPr>
          <p:cNvSpPr txBox="1"/>
          <p:nvPr/>
        </p:nvSpPr>
        <p:spPr>
          <a:xfrm>
            <a:off x="1172720" y="1648107"/>
            <a:ext cx="1415772" cy="369332"/>
          </a:xfrm>
          <a:prstGeom prst="rect">
            <a:avLst/>
          </a:prstGeom>
          <a:noFill/>
        </p:spPr>
        <p:txBody>
          <a:bodyPr wrap="none" rtlCol="0">
            <a:spAutoFit/>
          </a:bodyPr>
          <a:lstStyle/>
          <a:p>
            <a:r>
              <a:rPr lang="en-US" sz="1800" dirty="0">
                <a:solidFill>
                  <a:schemeClr val="tx1"/>
                </a:solidFill>
                <a:latin typeface="Times New Roman" panose="02020603050405020304" pitchFamily="18" charset="0"/>
                <a:cs typeface="Times New Roman" panose="02020603050405020304" pitchFamily="18" charset="0"/>
              </a:rPr>
              <a:t>Bread Board </a:t>
            </a:r>
          </a:p>
        </p:txBody>
      </p:sp>
      <p:pic>
        <p:nvPicPr>
          <p:cNvPr id="5" name="Picture 4">
            <a:extLst>
              <a:ext uri="{FF2B5EF4-FFF2-40B4-BE49-F238E27FC236}">
                <a16:creationId xmlns:a16="http://schemas.microsoft.com/office/drawing/2014/main" xmlns="" id="{214C9DF1-7DDD-4049-BFDE-E4F05F6E6BD2}"/>
              </a:ext>
            </a:extLst>
          </p:cNvPr>
          <p:cNvPicPr>
            <a:picLocks noChangeAspect="1"/>
          </p:cNvPicPr>
          <p:nvPr/>
        </p:nvPicPr>
        <p:blipFill>
          <a:blip r:embed="rId2"/>
          <a:stretch>
            <a:fillRect/>
          </a:stretch>
        </p:blipFill>
        <p:spPr>
          <a:xfrm rot="5400000">
            <a:off x="4967265" y="2037662"/>
            <a:ext cx="2037484" cy="23318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xmlns="" val="35248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bg/>
                                          </p:spTgt>
                                        </p:tgtEl>
                                        <p:attrNameLst>
                                          <p:attrName>style.visibility</p:attrName>
                                        </p:attrNameLst>
                                      </p:cBhvr>
                                      <p:to>
                                        <p:strVal val="visible"/>
                                      </p:to>
                                    </p:set>
                                    <p:anim calcmode="lin" valueType="num">
                                      <p:cBhvr additive="base">
                                        <p:cTn id="13"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5" name="Google Shape;345;p12"/>
          <p:cNvSpPr txBox="1"/>
          <p:nvPr/>
        </p:nvSpPr>
        <p:spPr>
          <a:xfrm>
            <a:off x="1732700" y="3982125"/>
            <a:ext cx="6954000" cy="8265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1000"/>
              </a:spcAft>
              <a:buNone/>
            </a:pPr>
            <a:endParaRPr sz="1100" dirty="0">
              <a:solidFill>
                <a:srgbClr val="C6DAEC"/>
              </a:solidFill>
              <a:latin typeface="Muli"/>
              <a:ea typeface="Muli"/>
              <a:cs typeface="Muli"/>
              <a:sym typeface="Muli"/>
            </a:endParaRPr>
          </a:p>
        </p:txBody>
      </p:sp>
      <p:sp>
        <p:nvSpPr>
          <p:cNvPr id="342" name="Google Shape;342;p12"/>
          <p:cNvSpPr txBox="1">
            <a:spLocks noGrp="1"/>
          </p:cNvSpPr>
          <p:nvPr>
            <p:ph type="title"/>
          </p:nvPr>
        </p:nvSpPr>
        <p:spPr>
          <a:xfrm>
            <a:off x="1641260" y="1242615"/>
            <a:ext cx="5792100" cy="64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b="1" dirty="0">
                <a:solidFill>
                  <a:schemeClr val="tx1"/>
                </a:solidFill>
                <a:latin typeface="Times New Roman" panose="02020603050405020304" pitchFamily="18" charset="0"/>
                <a:cs typeface="Times New Roman" panose="02020603050405020304" pitchFamily="18" charset="0"/>
              </a:rPr>
              <a:t>Submitted By:</a:t>
            </a:r>
            <a:endParaRPr sz="1600" b="1" dirty="0">
              <a:solidFill>
                <a:schemeClr val="tx1"/>
              </a:solidFill>
              <a:latin typeface="Times New Roman" panose="02020603050405020304" pitchFamily="18" charset="0"/>
              <a:cs typeface="Times New Roman" panose="02020603050405020304" pitchFamily="18" charset="0"/>
            </a:endParaRPr>
          </a:p>
        </p:txBody>
      </p:sp>
      <p:sp>
        <p:nvSpPr>
          <p:cNvPr id="344" name="Google Shape;344;p12"/>
          <p:cNvSpPr txBox="1"/>
          <p:nvPr/>
        </p:nvSpPr>
        <p:spPr>
          <a:xfrm>
            <a:off x="3116031" y="1993281"/>
            <a:ext cx="3330900" cy="2726400"/>
          </a:xfrm>
          <a:prstGeom prst="rect">
            <a:avLst/>
          </a:prstGeom>
          <a:noFill/>
          <a:ln>
            <a:noFill/>
          </a:ln>
        </p:spPr>
        <p:txBody>
          <a:bodyPr spcFirstLastPara="1" wrap="square" lIns="91425" tIns="91425" rIns="91425" bIns="91425" anchor="t" anchorCtr="0">
            <a:noAutofit/>
          </a:bodyPr>
          <a:lstStyle/>
          <a:p>
            <a:pPr marL="0" lvl="0" indent="0" rtl="0">
              <a:spcBef>
                <a:spcPts val="600"/>
              </a:spcBef>
              <a:spcAft>
                <a:spcPts val="0"/>
              </a:spcAft>
              <a:buNone/>
            </a:pPr>
            <a:r>
              <a:rPr lang="en" dirty="0">
                <a:solidFill>
                  <a:schemeClr val="tx1"/>
                </a:solidFill>
                <a:latin typeface="Times New Roman" panose="02020603050405020304" pitchFamily="18" charset="0"/>
                <a:ea typeface="Muli"/>
                <a:cs typeface="Times New Roman" panose="02020603050405020304" pitchFamily="18" charset="0"/>
                <a:sym typeface="Muli"/>
              </a:rPr>
              <a:t>Ashiqul Islam Ashik           170204070</a:t>
            </a:r>
          </a:p>
          <a:p>
            <a:pPr marL="0" lvl="0" indent="0" rtl="0">
              <a:spcBef>
                <a:spcPts val="600"/>
              </a:spcBef>
              <a:spcAft>
                <a:spcPts val="0"/>
              </a:spcAft>
              <a:buNone/>
            </a:pPr>
            <a:r>
              <a:rPr lang="en-US" dirty="0">
                <a:solidFill>
                  <a:schemeClr val="tx1"/>
                </a:solidFill>
                <a:latin typeface="Times New Roman" panose="02020603050405020304" pitchFamily="18" charset="0"/>
                <a:ea typeface="Muli"/>
                <a:cs typeface="Times New Roman" panose="02020603050405020304" pitchFamily="18" charset="0"/>
                <a:sym typeface="Muli"/>
              </a:rPr>
              <a:t>Shweta </a:t>
            </a:r>
            <a:r>
              <a:rPr lang="en-US" dirty="0" err="1">
                <a:solidFill>
                  <a:schemeClr val="tx1"/>
                </a:solidFill>
                <a:latin typeface="Times New Roman" panose="02020603050405020304" pitchFamily="18" charset="0"/>
                <a:ea typeface="Muli"/>
                <a:cs typeface="Times New Roman" panose="02020603050405020304" pitchFamily="18" charset="0"/>
                <a:sym typeface="Muli"/>
              </a:rPr>
              <a:t>Bhattacharjee</a:t>
            </a:r>
            <a:r>
              <a:rPr lang="en-US" dirty="0">
                <a:solidFill>
                  <a:schemeClr val="tx1"/>
                </a:solidFill>
                <a:latin typeface="Times New Roman" panose="02020603050405020304" pitchFamily="18" charset="0"/>
                <a:ea typeface="Muli"/>
                <a:cs typeface="Times New Roman" panose="02020603050405020304" pitchFamily="18" charset="0"/>
                <a:sym typeface="Muli"/>
              </a:rPr>
              <a:t>         170204111</a:t>
            </a:r>
          </a:p>
          <a:p>
            <a:pPr>
              <a:spcBef>
                <a:spcPts val="600"/>
              </a:spcBef>
            </a:pPr>
            <a:r>
              <a:rPr lang="en-US" dirty="0" err="1">
                <a:solidFill>
                  <a:schemeClr val="tx1"/>
                </a:solidFill>
                <a:latin typeface="Times New Roman" panose="02020603050405020304" pitchFamily="18" charset="0"/>
                <a:ea typeface="Muli"/>
                <a:cs typeface="Times New Roman" panose="02020603050405020304" pitchFamily="18" charset="0"/>
                <a:sym typeface="Muli"/>
              </a:rPr>
              <a:t>Umma</a:t>
            </a:r>
            <a:r>
              <a:rPr lang="en-US" dirty="0">
                <a:solidFill>
                  <a:schemeClr val="tx1"/>
                </a:solidFill>
                <a:latin typeface="Times New Roman" panose="02020603050405020304" pitchFamily="18" charset="0"/>
                <a:ea typeface="Muli"/>
                <a:cs typeface="Times New Roman" panose="02020603050405020304" pitchFamily="18" charset="0"/>
                <a:sym typeface="Muli"/>
              </a:rPr>
              <a:t> Salma Anika           170204113</a:t>
            </a:r>
          </a:p>
          <a:p>
            <a:pPr>
              <a:spcBef>
                <a:spcPts val="600"/>
              </a:spcBef>
            </a:pPr>
            <a:r>
              <a:rPr lang="en-US" dirty="0" err="1">
                <a:solidFill>
                  <a:schemeClr val="tx1"/>
                </a:solidFill>
                <a:latin typeface="Times New Roman" panose="02020603050405020304" pitchFamily="18" charset="0"/>
                <a:ea typeface="Muli"/>
                <a:cs typeface="Times New Roman" panose="02020603050405020304" pitchFamily="18" charset="0"/>
                <a:sym typeface="Muli"/>
              </a:rPr>
              <a:t>Sadman</a:t>
            </a:r>
            <a:r>
              <a:rPr lang="en-US" dirty="0">
                <a:solidFill>
                  <a:schemeClr val="tx1"/>
                </a:solidFill>
                <a:latin typeface="Times New Roman" panose="02020603050405020304" pitchFamily="18" charset="0"/>
                <a:ea typeface="Muli"/>
                <a:cs typeface="Times New Roman" panose="02020603050405020304" pitchFamily="18" charset="0"/>
                <a:sym typeface="Muli"/>
              </a:rPr>
              <a:t> </a:t>
            </a:r>
            <a:r>
              <a:rPr lang="en-US" dirty="0" err="1">
                <a:solidFill>
                  <a:schemeClr val="tx1"/>
                </a:solidFill>
                <a:latin typeface="Times New Roman" panose="02020603050405020304" pitchFamily="18" charset="0"/>
                <a:ea typeface="Muli"/>
                <a:cs typeface="Times New Roman" panose="02020603050405020304" pitchFamily="18" charset="0"/>
                <a:sym typeface="Muli"/>
              </a:rPr>
              <a:t>Jahin</a:t>
            </a:r>
            <a:r>
              <a:rPr lang="en-US" dirty="0">
                <a:solidFill>
                  <a:schemeClr val="tx1"/>
                </a:solidFill>
                <a:latin typeface="Times New Roman" panose="02020603050405020304" pitchFamily="18" charset="0"/>
                <a:ea typeface="Muli"/>
                <a:cs typeface="Times New Roman" panose="02020603050405020304" pitchFamily="18" charset="0"/>
                <a:sym typeface="Muli"/>
              </a:rPr>
              <a:t>                     170204115</a:t>
            </a:r>
          </a:p>
          <a:p>
            <a:pPr marL="0" lvl="0" indent="0" algn="l" rtl="0">
              <a:spcBef>
                <a:spcPts val="600"/>
              </a:spcBef>
              <a:spcAft>
                <a:spcPts val="0"/>
              </a:spcAft>
              <a:buNone/>
            </a:pPr>
            <a:endParaRPr sz="1200" dirty="0">
              <a:solidFill>
                <a:srgbClr val="C6DAEC"/>
              </a:solidFill>
              <a:latin typeface="Times New Roman" panose="02020603050405020304" pitchFamily="18" charset="0"/>
              <a:ea typeface="Muli"/>
              <a:cs typeface="Times New Roman" panose="02020603050405020304" pitchFamily="18" charset="0"/>
              <a:sym typeface="Muli"/>
            </a:endParaRPr>
          </a:p>
        </p:txBody>
      </p:sp>
      <p:sp>
        <p:nvSpPr>
          <p:cNvPr id="346" name="Google Shape;346;p1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2"/>
                                        </p:tgtEl>
                                        <p:attrNameLst>
                                          <p:attrName>style.visibility</p:attrName>
                                        </p:attrNameLst>
                                      </p:cBhvr>
                                      <p:to>
                                        <p:strVal val="visible"/>
                                      </p:to>
                                    </p:set>
                                    <p:anim calcmode="lin" valueType="num">
                                      <p:cBhvr additive="base">
                                        <p:cTn id="7" dur="500" fill="hold"/>
                                        <p:tgtEl>
                                          <p:spTgt spid="342"/>
                                        </p:tgtEl>
                                        <p:attrNameLst>
                                          <p:attrName>ppt_x</p:attrName>
                                        </p:attrNameLst>
                                      </p:cBhvr>
                                      <p:tavLst>
                                        <p:tav tm="0">
                                          <p:val>
                                            <p:strVal val="#ppt_x"/>
                                          </p:val>
                                        </p:tav>
                                        <p:tav tm="100000">
                                          <p:val>
                                            <p:strVal val="#ppt_x"/>
                                          </p:val>
                                        </p:tav>
                                      </p:tavLst>
                                    </p:anim>
                                    <p:anim calcmode="lin" valueType="num">
                                      <p:cBhvr additive="base">
                                        <p:cTn id="8" dur="500" fill="hold"/>
                                        <p:tgtEl>
                                          <p:spTgt spid="3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4"/>
                                        </p:tgtEl>
                                        <p:attrNameLst>
                                          <p:attrName>style.visibility</p:attrName>
                                        </p:attrNameLst>
                                      </p:cBhvr>
                                      <p:to>
                                        <p:strVal val="visible"/>
                                      </p:to>
                                    </p:set>
                                    <p:anim calcmode="lin" valueType="num">
                                      <p:cBhvr additive="base">
                                        <p:cTn id="13" dur="500" fill="hold"/>
                                        <p:tgtEl>
                                          <p:spTgt spid="344"/>
                                        </p:tgtEl>
                                        <p:attrNameLst>
                                          <p:attrName>ppt_x</p:attrName>
                                        </p:attrNameLst>
                                      </p:cBhvr>
                                      <p:tavLst>
                                        <p:tav tm="0">
                                          <p:val>
                                            <p:strVal val="#ppt_x"/>
                                          </p:val>
                                        </p:tav>
                                        <p:tav tm="100000">
                                          <p:val>
                                            <p:strVal val="#ppt_x"/>
                                          </p:val>
                                        </p:tav>
                                      </p:tavLst>
                                    </p:anim>
                                    <p:anim calcmode="lin" valueType="num">
                                      <p:cBhvr additive="base">
                                        <p:cTn id="14" dur="500" fill="hold"/>
                                        <p:tgtEl>
                                          <p:spTgt spid="3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 grpId="0"/>
      <p:bldP spid="3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3EDEE8-21EC-4B83-8DE3-E317C5D68C3E}"/>
              </a:ext>
            </a:extLst>
          </p:cNvPr>
          <p:cNvSpPr>
            <a:spLocks noGrp="1"/>
          </p:cNvSpPr>
          <p:nvPr>
            <p:ph type="title"/>
          </p:nvPr>
        </p:nvSpPr>
        <p:spPr>
          <a:xfrm>
            <a:off x="2278505" y="495135"/>
            <a:ext cx="4944300" cy="645300"/>
          </a:xfrm>
        </p:spPr>
        <p:txBody>
          <a:bodyPr/>
          <a:lstStyle/>
          <a:p>
            <a:pPr algn="ctr"/>
            <a:r>
              <a:rPr lang="en-US" b="1" dirty="0">
                <a:latin typeface="Times New Roman" panose="02020603050405020304" pitchFamily="18" charset="0"/>
                <a:cs typeface="Times New Roman" panose="02020603050405020304" pitchFamily="18" charset="0"/>
              </a:rPr>
              <a:t>Components</a:t>
            </a:r>
            <a:endParaRPr lang="en-US" dirty="0"/>
          </a:p>
        </p:txBody>
      </p:sp>
      <p:sp>
        <p:nvSpPr>
          <p:cNvPr id="3" name="Text Placeholder 2">
            <a:extLst>
              <a:ext uri="{FF2B5EF4-FFF2-40B4-BE49-F238E27FC236}">
                <a16:creationId xmlns:a16="http://schemas.microsoft.com/office/drawing/2014/main" xmlns="" id="{8FD37C9D-E1B5-403E-99FB-0470A0E799AE}"/>
              </a:ext>
            </a:extLst>
          </p:cNvPr>
          <p:cNvSpPr>
            <a:spLocks noGrp="1"/>
          </p:cNvSpPr>
          <p:nvPr>
            <p:ph type="body" idx="1"/>
          </p:nvPr>
        </p:nvSpPr>
        <p:spPr>
          <a:xfrm>
            <a:off x="995509" y="2474865"/>
            <a:ext cx="2839300" cy="1659900"/>
          </a:xfrm>
          <a:solidFill>
            <a:schemeClr val="tx2"/>
          </a:solidFill>
        </p:spPr>
        <p:txBody>
          <a:bodyPr/>
          <a:lstStyle/>
          <a:p>
            <a:pPr marL="139700" indent="0" algn="just">
              <a:buNone/>
            </a:pPr>
            <a:r>
              <a:rPr lang="en-US" b="0" i="0" dirty="0">
                <a:solidFill>
                  <a:schemeClr val="tx1"/>
                </a:solidFill>
                <a:effectLst/>
                <a:cs typeface="Times New Roman" panose="02020603050405020304" pitchFamily="18" charset="0"/>
              </a:rPr>
              <a:t>A </a:t>
            </a:r>
            <a:r>
              <a:rPr lang="en-US" b="1" i="0" dirty="0">
                <a:solidFill>
                  <a:schemeClr val="tx1"/>
                </a:solidFill>
                <a:effectLst/>
                <a:cs typeface="Times New Roman" panose="02020603050405020304" pitchFamily="18" charset="0"/>
              </a:rPr>
              <a:t>DC Charger</a:t>
            </a:r>
            <a:r>
              <a:rPr lang="en-US" b="0" i="0" dirty="0">
                <a:solidFill>
                  <a:schemeClr val="tx1"/>
                </a:solidFill>
                <a:effectLst/>
                <a:cs typeface="Times New Roman" panose="02020603050405020304" pitchFamily="18" charset="0"/>
              </a:rPr>
              <a:t> for electronic devices.  </a:t>
            </a:r>
            <a:r>
              <a:rPr lang="en-US" b="1" i="0" dirty="0">
                <a:solidFill>
                  <a:schemeClr val="tx1"/>
                </a:solidFill>
                <a:effectLst/>
                <a:cs typeface="Times New Roman" panose="02020603050405020304" pitchFamily="18" charset="0"/>
              </a:rPr>
              <a:t>power adapters</a:t>
            </a:r>
            <a:r>
              <a:rPr lang="en-US" b="0" i="0" dirty="0">
                <a:solidFill>
                  <a:schemeClr val="tx1"/>
                </a:solidFill>
                <a:effectLst/>
                <a:cs typeface="Times New Roman" panose="02020603050405020304" pitchFamily="18" charset="0"/>
              </a:rPr>
              <a:t> plug into a wall outlet and convert </a:t>
            </a:r>
            <a:r>
              <a:rPr lang="en-US" b="1" i="0" dirty="0">
                <a:solidFill>
                  <a:schemeClr val="tx1"/>
                </a:solidFill>
                <a:effectLst/>
                <a:cs typeface="Times New Roman" panose="02020603050405020304" pitchFamily="18" charset="0"/>
              </a:rPr>
              <a:t>AC</a:t>
            </a:r>
            <a:r>
              <a:rPr lang="en-US" b="0" i="0" dirty="0">
                <a:solidFill>
                  <a:schemeClr val="tx1"/>
                </a:solidFill>
                <a:effectLst/>
                <a:cs typeface="Times New Roman" panose="02020603050405020304" pitchFamily="18" charset="0"/>
              </a:rPr>
              <a:t> to a single DC voltage. We are going to use 5v-1A DC Charger.</a:t>
            </a:r>
            <a:endParaRPr lang="en-US" dirty="0">
              <a:solidFill>
                <a:schemeClr val="tx1"/>
              </a:solidFill>
              <a:cs typeface="Times New Roman" panose="02020603050405020304" pitchFamily="18" charset="0"/>
            </a:endParaRPr>
          </a:p>
        </p:txBody>
      </p:sp>
      <p:sp>
        <p:nvSpPr>
          <p:cNvPr id="7" name="TextBox 6">
            <a:extLst>
              <a:ext uri="{FF2B5EF4-FFF2-40B4-BE49-F238E27FC236}">
                <a16:creationId xmlns:a16="http://schemas.microsoft.com/office/drawing/2014/main" xmlns="" id="{26C4A30E-F141-407C-A369-070A8F49E155}"/>
              </a:ext>
            </a:extLst>
          </p:cNvPr>
          <p:cNvSpPr txBox="1"/>
          <p:nvPr/>
        </p:nvSpPr>
        <p:spPr>
          <a:xfrm>
            <a:off x="1279044" y="1835888"/>
            <a:ext cx="2839300" cy="369332"/>
          </a:xfrm>
          <a:prstGeom prst="rect">
            <a:avLst/>
          </a:prstGeom>
          <a:noFill/>
        </p:spPr>
        <p:txBody>
          <a:bodyPr wrap="square" rtlCol="0">
            <a:spAutoFit/>
          </a:bodyPr>
          <a:lstStyle/>
          <a:p>
            <a:r>
              <a:rPr lang="en-US" sz="1800" dirty="0">
                <a:solidFill>
                  <a:schemeClr val="tx1"/>
                </a:solidFill>
                <a:latin typeface="Times New Roman" panose="02020603050405020304" pitchFamily="18" charset="0"/>
                <a:cs typeface="Times New Roman" panose="02020603050405020304" pitchFamily="18" charset="0"/>
              </a:rPr>
              <a:t>DC Charger</a:t>
            </a:r>
          </a:p>
        </p:txBody>
      </p:sp>
      <p:pic>
        <p:nvPicPr>
          <p:cNvPr id="9" name="Picture 8">
            <a:extLst>
              <a:ext uri="{FF2B5EF4-FFF2-40B4-BE49-F238E27FC236}">
                <a16:creationId xmlns:a16="http://schemas.microsoft.com/office/drawing/2014/main" xmlns="" id="{7BE046A6-0CB2-491A-ADEF-DE45F98E6DAF}"/>
              </a:ext>
            </a:extLst>
          </p:cNvPr>
          <p:cNvPicPr>
            <a:picLocks noChangeAspect="1"/>
          </p:cNvPicPr>
          <p:nvPr/>
        </p:nvPicPr>
        <p:blipFill>
          <a:blip r:embed="rId2"/>
          <a:stretch>
            <a:fillRect/>
          </a:stretch>
        </p:blipFill>
        <p:spPr>
          <a:xfrm>
            <a:off x="4118344" y="2571750"/>
            <a:ext cx="3124222" cy="1659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94068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bg/>
                                          </p:spTgt>
                                        </p:tgtEl>
                                        <p:attrNameLst>
                                          <p:attrName>style.visibility</p:attrName>
                                        </p:attrNameLst>
                                      </p:cBhvr>
                                      <p:to>
                                        <p:strVal val="visible"/>
                                      </p:to>
                                    </p:set>
                                    <p:anim calcmode="lin" valueType="num">
                                      <p:cBhvr additive="base">
                                        <p:cTn id="13"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5EEE3F-7E5C-4A9A-A69A-F223ACA301CC}"/>
              </a:ext>
            </a:extLst>
          </p:cNvPr>
          <p:cNvSpPr>
            <a:spLocks noGrp="1"/>
          </p:cNvSpPr>
          <p:nvPr>
            <p:ph type="title"/>
          </p:nvPr>
        </p:nvSpPr>
        <p:spPr>
          <a:xfrm>
            <a:off x="2285593" y="583175"/>
            <a:ext cx="4944300" cy="645300"/>
          </a:xfrm>
        </p:spPr>
        <p:txBody>
          <a:bodyPr/>
          <a:lstStyle/>
          <a:p>
            <a:pPr algn="ctr"/>
            <a:r>
              <a:rPr lang="en-US" b="1" dirty="0">
                <a:latin typeface="Times New Roman" panose="02020603050405020304" pitchFamily="18" charset="0"/>
                <a:cs typeface="Times New Roman" panose="02020603050405020304" pitchFamily="18" charset="0"/>
              </a:rPr>
              <a:t>Components</a:t>
            </a:r>
            <a:endParaRPr lang="en-US" dirty="0"/>
          </a:p>
        </p:txBody>
      </p:sp>
      <p:sp>
        <p:nvSpPr>
          <p:cNvPr id="3" name="Text Placeholder 2">
            <a:extLst>
              <a:ext uri="{FF2B5EF4-FFF2-40B4-BE49-F238E27FC236}">
                <a16:creationId xmlns:a16="http://schemas.microsoft.com/office/drawing/2014/main" xmlns="" id="{E8DFC721-BA41-46D0-88F9-6C1AFF41D84C}"/>
              </a:ext>
            </a:extLst>
          </p:cNvPr>
          <p:cNvSpPr>
            <a:spLocks noGrp="1"/>
          </p:cNvSpPr>
          <p:nvPr>
            <p:ph type="body" idx="1"/>
          </p:nvPr>
        </p:nvSpPr>
        <p:spPr>
          <a:xfrm>
            <a:off x="956931" y="2637896"/>
            <a:ext cx="3359888" cy="1659900"/>
          </a:xfrm>
          <a:solidFill>
            <a:schemeClr val="tx2"/>
          </a:solidFill>
        </p:spPr>
        <p:txBody>
          <a:bodyPr/>
          <a:lstStyle/>
          <a:p>
            <a:pPr marL="139700" indent="0" algn="just">
              <a:buNone/>
            </a:pPr>
            <a:r>
              <a:rPr lang="en-US" b="0" i="0" dirty="0">
                <a:solidFill>
                  <a:schemeClr val="tx1"/>
                </a:solidFill>
                <a:effectLst/>
                <a:cs typeface="Times New Roman" panose="02020603050405020304" pitchFamily="18" charset="0"/>
              </a:rPr>
              <a:t>A direct current (</a:t>
            </a:r>
            <a:r>
              <a:rPr lang="en-US" b="1" i="0" dirty="0">
                <a:solidFill>
                  <a:schemeClr val="tx1"/>
                </a:solidFill>
                <a:effectLst/>
                <a:cs typeface="Times New Roman" panose="02020603050405020304" pitchFamily="18" charset="0"/>
              </a:rPr>
              <a:t>DC</a:t>
            </a:r>
            <a:r>
              <a:rPr lang="en-US" b="0" i="0" dirty="0">
                <a:solidFill>
                  <a:schemeClr val="tx1"/>
                </a:solidFill>
                <a:effectLst/>
                <a:cs typeface="Times New Roman" panose="02020603050405020304" pitchFamily="18" charset="0"/>
              </a:rPr>
              <a:t>) </a:t>
            </a:r>
            <a:r>
              <a:rPr lang="en-US" b="1" i="0" dirty="0">
                <a:solidFill>
                  <a:schemeClr val="tx1"/>
                </a:solidFill>
                <a:effectLst/>
                <a:cs typeface="Times New Roman" panose="02020603050405020304" pitchFamily="18" charset="0"/>
              </a:rPr>
              <a:t>motor</a:t>
            </a:r>
            <a:r>
              <a:rPr lang="en-US" b="0" i="0" dirty="0">
                <a:solidFill>
                  <a:schemeClr val="tx1"/>
                </a:solidFill>
                <a:effectLst/>
                <a:cs typeface="Times New Roman" panose="02020603050405020304" pitchFamily="18" charset="0"/>
              </a:rPr>
              <a:t> is a type of electric machine that converts electrical energy into mechanical energy. </a:t>
            </a:r>
            <a:r>
              <a:rPr lang="en-US" b="1" i="0" dirty="0">
                <a:solidFill>
                  <a:schemeClr val="tx1"/>
                </a:solidFill>
                <a:effectLst/>
                <a:cs typeface="Times New Roman" panose="02020603050405020304" pitchFamily="18" charset="0"/>
              </a:rPr>
              <a:t>DC motors</a:t>
            </a:r>
            <a:r>
              <a:rPr lang="en-US" b="0" i="0" dirty="0">
                <a:solidFill>
                  <a:schemeClr val="tx1"/>
                </a:solidFill>
                <a:effectLst/>
                <a:cs typeface="Times New Roman" panose="02020603050405020304" pitchFamily="18" charset="0"/>
              </a:rPr>
              <a:t> take electrical power through direct current, and convert this energy into mechanical rotation . We are going to use 5V DC motor.</a:t>
            </a:r>
            <a:endParaRPr lang="en-US" dirty="0">
              <a:solidFill>
                <a:schemeClr val="tx1"/>
              </a:solidFill>
              <a:cs typeface="Times New Roman" panose="02020603050405020304" pitchFamily="18" charset="0"/>
            </a:endParaRPr>
          </a:p>
        </p:txBody>
      </p:sp>
      <p:sp>
        <p:nvSpPr>
          <p:cNvPr id="6" name="TextBox 5">
            <a:extLst>
              <a:ext uri="{FF2B5EF4-FFF2-40B4-BE49-F238E27FC236}">
                <a16:creationId xmlns:a16="http://schemas.microsoft.com/office/drawing/2014/main" xmlns="" id="{3161A833-D523-415C-97CD-4D6E6F4963B1}"/>
              </a:ext>
            </a:extLst>
          </p:cNvPr>
          <p:cNvSpPr txBox="1"/>
          <p:nvPr/>
        </p:nvSpPr>
        <p:spPr>
          <a:xfrm>
            <a:off x="1649615" y="1998921"/>
            <a:ext cx="1974519" cy="369332"/>
          </a:xfrm>
          <a:prstGeom prst="rect">
            <a:avLst/>
          </a:prstGeom>
          <a:noFill/>
        </p:spPr>
        <p:txBody>
          <a:bodyPr wrap="square" rtlCol="0">
            <a:spAutoFit/>
          </a:bodyPr>
          <a:lstStyle/>
          <a:p>
            <a:r>
              <a:rPr lang="en-US" sz="1800" dirty="0">
                <a:solidFill>
                  <a:schemeClr val="tx1"/>
                </a:solidFill>
                <a:latin typeface="Times New Roman" panose="02020603050405020304" pitchFamily="18" charset="0"/>
                <a:cs typeface="Times New Roman" panose="02020603050405020304" pitchFamily="18" charset="0"/>
              </a:rPr>
              <a:t>DC Motor</a:t>
            </a:r>
          </a:p>
        </p:txBody>
      </p:sp>
      <p:pic>
        <p:nvPicPr>
          <p:cNvPr id="8" name="Picture 7">
            <a:extLst>
              <a:ext uri="{FF2B5EF4-FFF2-40B4-BE49-F238E27FC236}">
                <a16:creationId xmlns:a16="http://schemas.microsoft.com/office/drawing/2014/main" xmlns="" id="{1067E87D-B33D-4622-9FFE-1202930B5774}"/>
              </a:ext>
            </a:extLst>
          </p:cNvPr>
          <p:cNvPicPr>
            <a:picLocks noChangeAspect="1"/>
          </p:cNvPicPr>
          <p:nvPr/>
        </p:nvPicPr>
        <p:blipFill>
          <a:blip r:embed="rId2"/>
          <a:stretch>
            <a:fillRect/>
          </a:stretch>
        </p:blipFill>
        <p:spPr>
          <a:xfrm>
            <a:off x="4635797" y="1998921"/>
            <a:ext cx="2662726" cy="26627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167773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bg/>
                                          </p:spTgt>
                                        </p:tgtEl>
                                        <p:attrNameLst>
                                          <p:attrName>style.visibility</p:attrName>
                                        </p:attrNameLst>
                                      </p:cBhvr>
                                      <p:to>
                                        <p:strVal val="visible"/>
                                      </p:to>
                                    </p:set>
                                    <p:anim calcmode="lin" valueType="num">
                                      <p:cBhvr additive="base">
                                        <p:cTn id="13"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6CA3A5-4881-4C1F-9678-CDA2075F90DE}"/>
              </a:ext>
            </a:extLst>
          </p:cNvPr>
          <p:cNvSpPr>
            <a:spLocks noGrp="1"/>
          </p:cNvSpPr>
          <p:nvPr>
            <p:ph type="title"/>
          </p:nvPr>
        </p:nvSpPr>
        <p:spPr>
          <a:xfrm>
            <a:off x="2455714" y="360456"/>
            <a:ext cx="4944300" cy="645300"/>
          </a:xfrm>
        </p:spPr>
        <p:txBody>
          <a:bodyPr/>
          <a:lstStyle/>
          <a:p>
            <a:pPr algn="ctr"/>
            <a:r>
              <a:rPr lang="en-US" b="1" dirty="0">
                <a:latin typeface="Times New Roman" panose="02020603050405020304" pitchFamily="18" charset="0"/>
                <a:cs typeface="Times New Roman" panose="02020603050405020304" pitchFamily="18" charset="0"/>
              </a:rPr>
              <a:t>Components</a:t>
            </a:r>
            <a:endParaRPr lang="en-US" dirty="0"/>
          </a:p>
        </p:txBody>
      </p:sp>
      <p:sp>
        <p:nvSpPr>
          <p:cNvPr id="3" name="Text Placeholder 2">
            <a:extLst>
              <a:ext uri="{FF2B5EF4-FFF2-40B4-BE49-F238E27FC236}">
                <a16:creationId xmlns:a16="http://schemas.microsoft.com/office/drawing/2014/main" xmlns="" id="{E6186D2D-EF27-4981-B859-ABDDBF64D7F3}"/>
              </a:ext>
            </a:extLst>
          </p:cNvPr>
          <p:cNvSpPr>
            <a:spLocks noGrp="1"/>
          </p:cNvSpPr>
          <p:nvPr>
            <p:ph type="body" idx="1"/>
          </p:nvPr>
        </p:nvSpPr>
        <p:spPr>
          <a:xfrm>
            <a:off x="1573618" y="1584122"/>
            <a:ext cx="2250965" cy="645300"/>
          </a:xfrm>
        </p:spPr>
        <p:txBody>
          <a:bodyPr/>
          <a:lstStyle/>
          <a:p>
            <a:pPr marL="139700" indent="0">
              <a:buNone/>
            </a:pPr>
            <a:r>
              <a:rPr lang="en-US" sz="1800" b="1" dirty="0">
                <a:solidFill>
                  <a:schemeClr val="tx1"/>
                </a:solidFill>
                <a:latin typeface="Times New Roman" panose="02020603050405020304" pitchFamily="18" charset="0"/>
                <a:cs typeface="Times New Roman" panose="02020603050405020304" pitchFamily="18" charset="0"/>
              </a:rPr>
              <a:t>Metal Sheet </a:t>
            </a:r>
          </a:p>
        </p:txBody>
      </p:sp>
      <p:sp>
        <p:nvSpPr>
          <p:cNvPr id="5" name="TextBox 4">
            <a:extLst>
              <a:ext uri="{FF2B5EF4-FFF2-40B4-BE49-F238E27FC236}">
                <a16:creationId xmlns:a16="http://schemas.microsoft.com/office/drawing/2014/main" xmlns="" id="{885E6D4C-B6E9-4C90-B7DA-0B076D2AD05E}"/>
              </a:ext>
            </a:extLst>
          </p:cNvPr>
          <p:cNvSpPr txBox="1"/>
          <p:nvPr/>
        </p:nvSpPr>
        <p:spPr>
          <a:xfrm>
            <a:off x="1389320" y="2388796"/>
            <a:ext cx="2736112" cy="1169551"/>
          </a:xfrm>
          <a:prstGeom prst="rect">
            <a:avLst/>
          </a:prstGeom>
          <a:solidFill>
            <a:schemeClr val="tx2"/>
          </a:solidFill>
        </p:spPr>
        <p:txBody>
          <a:bodyPr wrap="square" rtlCol="0">
            <a:spAutoFit/>
          </a:bodyPr>
          <a:lstStyle/>
          <a:p>
            <a:r>
              <a:rPr lang="en-US" b="1" i="0" dirty="0">
                <a:solidFill>
                  <a:schemeClr val="tx1"/>
                </a:solidFill>
                <a:effectLst/>
                <a:latin typeface="Times New Roman" panose="02020603050405020304" pitchFamily="18" charset="0"/>
                <a:cs typeface="Times New Roman" panose="02020603050405020304" pitchFamily="18" charset="0"/>
              </a:rPr>
              <a:t>Metal sheets</a:t>
            </a:r>
            <a:r>
              <a:rPr lang="en-US" b="0" i="0" dirty="0">
                <a:solidFill>
                  <a:schemeClr val="tx1"/>
                </a:solidFill>
                <a:effectLst/>
                <a:latin typeface="Times New Roman" panose="02020603050405020304" pitchFamily="18" charset="0"/>
                <a:cs typeface="Times New Roman" panose="02020603050405020304" pitchFamily="18" charset="0"/>
              </a:rPr>
              <a:t> are generally categorized as thin </a:t>
            </a:r>
            <a:r>
              <a:rPr lang="en-US" b="1" i="0" dirty="0">
                <a:solidFill>
                  <a:schemeClr val="tx1"/>
                </a:solidFill>
                <a:effectLst/>
                <a:latin typeface="Times New Roman" panose="02020603050405020304" pitchFamily="18" charset="0"/>
                <a:cs typeface="Times New Roman" panose="02020603050405020304" pitchFamily="18" charset="0"/>
              </a:rPr>
              <a:t>sheet</a:t>
            </a:r>
            <a:r>
              <a:rPr lang="en-US" b="0" i="0" dirty="0">
                <a:solidFill>
                  <a:schemeClr val="tx1"/>
                </a:solidFill>
                <a:effectLst/>
                <a:latin typeface="Times New Roman" panose="02020603050405020304" pitchFamily="18" charset="0"/>
                <a:cs typeface="Times New Roman" panose="02020603050405020304" pitchFamily="18" charset="0"/>
              </a:rPr>
              <a:t> and heavy </a:t>
            </a:r>
            <a:r>
              <a:rPr lang="en-US" b="1" i="0" dirty="0">
                <a:solidFill>
                  <a:schemeClr val="tx1"/>
                </a:solidFill>
                <a:effectLst/>
                <a:latin typeface="Times New Roman" panose="02020603050405020304" pitchFamily="18" charset="0"/>
                <a:cs typeface="Times New Roman" panose="02020603050405020304" pitchFamily="18" charset="0"/>
              </a:rPr>
              <a:t>plate </a:t>
            </a:r>
            <a:r>
              <a:rPr lang="en-US" b="0" i="0" dirty="0">
                <a:solidFill>
                  <a:schemeClr val="tx1"/>
                </a:solidFill>
                <a:effectLst/>
                <a:latin typeface="Times New Roman" panose="02020603050405020304" pitchFamily="18" charset="0"/>
                <a:cs typeface="Times New Roman" panose="02020603050405020304" pitchFamily="18" charset="0"/>
              </a:rPr>
              <a:t>. We are going to use long 6 inch and width 3 inch metal sheet.</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xmlns="" id="{D5255592-2626-4E0B-87AF-25A5CD814CC1}"/>
              </a:ext>
            </a:extLst>
          </p:cNvPr>
          <p:cNvPicPr>
            <a:picLocks noChangeAspect="1"/>
          </p:cNvPicPr>
          <p:nvPr/>
        </p:nvPicPr>
        <p:blipFill>
          <a:blip r:embed="rId2"/>
          <a:stretch>
            <a:fillRect/>
          </a:stretch>
        </p:blipFill>
        <p:spPr>
          <a:xfrm>
            <a:off x="4572000" y="1906771"/>
            <a:ext cx="2736112" cy="2133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400000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D7FE1B88-BB39-49C8-B6EF-6EEA6BB90424}"/>
              </a:ext>
            </a:extLst>
          </p:cNvPr>
          <p:cNvSpPr>
            <a:spLocks noGrp="1"/>
          </p:cNvSpPr>
          <p:nvPr>
            <p:ph type="title"/>
          </p:nvPr>
        </p:nvSpPr>
        <p:spPr>
          <a:xfrm>
            <a:off x="2349388" y="530577"/>
            <a:ext cx="4944300" cy="645300"/>
          </a:xfrm>
        </p:spPr>
        <p:txBody>
          <a:bodyPr/>
          <a:lstStyle/>
          <a:p>
            <a:pPr algn="ctr"/>
            <a:r>
              <a:rPr lang="en-US" b="1" dirty="0">
                <a:latin typeface="Arial Black" panose="020B0A04020102020204" pitchFamily="34" charset="0"/>
              </a:rPr>
              <a:t/>
            </a:r>
            <a:br>
              <a:rPr lang="en-US" b="1" dirty="0">
                <a:latin typeface="Arial Black" panose="020B0A04020102020204" pitchFamily="34" charset="0"/>
              </a:rPr>
            </a:br>
            <a:r>
              <a:rPr lang="en-US" b="1" dirty="0">
                <a:latin typeface="Times New Roman" panose="02020603050405020304" pitchFamily="18" charset="0"/>
                <a:cs typeface="Times New Roman" panose="02020603050405020304" pitchFamily="18" charset="0"/>
              </a:rPr>
              <a:t>Components</a:t>
            </a:r>
            <a:endParaRPr lang="en-US" dirty="0">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xmlns="" id="{713BC3C5-553F-4FE5-A334-86F7F03C1B84}"/>
              </a:ext>
            </a:extLst>
          </p:cNvPr>
          <p:cNvSpPr>
            <a:spLocks noGrp="1"/>
          </p:cNvSpPr>
          <p:nvPr>
            <p:ph type="body" idx="1"/>
          </p:nvPr>
        </p:nvSpPr>
        <p:spPr>
          <a:xfrm>
            <a:off x="1464642" y="1974971"/>
            <a:ext cx="2667300" cy="888731"/>
          </a:xfrm>
        </p:spPr>
        <p:txBody>
          <a:bodyPr/>
          <a:lstStyle/>
          <a:p>
            <a:pPr marL="139700" indent="0">
              <a:buNone/>
            </a:pPr>
            <a:r>
              <a:rPr lang="en-US" sz="1800" b="1" dirty="0">
                <a:solidFill>
                  <a:schemeClr val="tx1"/>
                </a:solidFill>
                <a:latin typeface="Times New Roman" panose="02020603050405020304" pitchFamily="18" charset="0"/>
                <a:cs typeface="Times New Roman" panose="02020603050405020304" pitchFamily="18" charset="0"/>
              </a:rPr>
              <a:t>Plastic Glass </a:t>
            </a:r>
          </a:p>
        </p:txBody>
      </p:sp>
      <p:pic>
        <p:nvPicPr>
          <p:cNvPr id="10" name="Picture 9">
            <a:extLst>
              <a:ext uri="{FF2B5EF4-FFF2-40B4-BE49-F238E27FC236}">
                <a16:creationId xmlns:a16="http://schemas.microsoft.com/office/drawing/2014/main" xmlns="" id="{54EEE8B2-1899-4D3F-BBBA-F9F95E814C53}"/>
              </a:ext>
            </a:extLst>
          </p:cNvPr>
          <p:cNvPicPr>
            <a:picLocks noChangeAspect="1"/>
          </p:cNvPicPr>
          <p:nvPr/>
        </p:nvPicPr>
        <p:blipFill>
          <a:blip r:embed="rId2"/>
          <a:stretch>
            <a:fillRect/>
          </a:stretch>
        </p:blipFill>
        <p:spPr>
          <a:xfrm>
            <a:off x="4821538" y="1502395"/>
            <a:ext cx="2612912" cy="3359647"/>
          </a:xfrm>
          <a:prstGeom prst="rect">
            <a:avLst/>
          </a:prstGeom>
        </p:spPr>
      </p:pic>
    </p:spTree>
    <p:extLst>
      <p:ext uri="{BB962C8B-B14F-4D97-AF65-F5344CB8AC3E}">
        <p14:creationId xmlns:p14="http://schemas.microsoft.com/office/powerpoint/2010/main" xmlns="" val="380296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7019" y="555191"/>
            <a:ext cx="7652370" cy="645300"/>
          </a:xfrm>
        </p:spPr>
        <p:txBody>
          <a:bodyPr/>
          <a:lstStyle/>
          <a:p>
            <a:r>
              <a:rPr lang="en-US" dirty="0" smtClean="0"/>
              <a:t>Benefits Of Flood Protector</a:t>
            </a:r>
            <a:endParaRPr lang="en-US" dirty="0"/>
          </a:p>
        </p:txBody>
      </p:sp>
      <p:sp>
        <p:nvSpPr>
          <p:cNvPr id="3" name="Text Placeholder 2"/>
          <p:cNvSpPr>
            <a:spLocks noGrp="1"/>
          </p:cNvSpPr>
          <p:nvPr>
            <p:ph type="body" idx="1"/>
          </p:nvPr>
        </p:nvSpPr>
        <p:spPr>
          <a:xfrm>
            <a:off x="1742312" y="1421476"/>
            <a:ext cx="6686793" cy="3216099"/>
          </a:xfrm>
        </p:spPr>
        <p:txBody>
          <a:bodyPr/>
          <a:lstStyle/>
          <a:p>
            <a:r>
              <a:rPr lang="en-US" b="1" dirty="0" smtClean="0"/>
              <a:t>Power Saver </a:t>
            </a:r>
            <a:endParaRPr lang="en-US" b="1" dirty="0" smtClean="0"/>
          </a:p>
          <a:p>
            <a:pPr>
              <a:buNone/>
            </a:pPr>
            <a:r>
              <a:rPr lang="en-US" dirty="0" smtClean="0"/>
              <a:t>    </a:t>
            </a:r>
            <a:r>
              <a:rPr lang="en-US" sz="1200" dirty="0" smtClean="0"/>
              <a:t>Living </a:t>
            </a:r>
            <a:r>
              <a:rPr lang="en-US" sz="1200" dirty="0" smtClean="0"/>
              <a:t>in an age where we need to be more conscious of the energy that we use, a water level controller is ideal at saving power. Normally, regulating water levels can consume electricity and wastewater. However, with automatic controllers, the </a:t>
            </a:r>
            <a:r>
              <a:rPr lang="en-US" sz="1200" dirty="0" smtClean="0"/>
              <a:t>electricity.</a:t>
            </a:r>
          </a:p>
          <a:p>
            <a:r>
              <a:rPr lang="en-US" b="1" dirty="0" smtClean="0"/>
              <a:t>Low cost   </a:t>
            </a:r>
            <a:endParaRPr lang="en-US" b="1" dirty="0" smtClean="0"/>
          </a:p>
          <a:p>
            <a:pPr>
              <a:buNone/>
            </a:pPr>
            <a:r>
              <a:rPr lang="en-US" sz="1200" dirty="0" smtClean="0"/>
              <a:t>     There are lots of people needed for the earlier project which cost a lot of money. Our new budget plan and automated project will reduce a vast amount of cost. </a:t>
            </a:r>
            <a:endParaRPr lang="en-US" sz="1200" dirty="0" smtClean="0"/>
          </a:p>
          <a:p>
            <a:r>
              <a:rPr lang="en-US" sz="1200" b="1" smtClean="0"/>
              <a:t>Improvement Of </a:t>
            </a:r>
            <a:r>
              <a:rPr lang="en-US" sz="1200" b="1" dirty="0" smtClean="0"/>
              <a:t>Agricultural Output</a:t>
            </a:r>
          </a:p>
          <a:p>
            <a:pPr>
              <a:buNone/>
            </a:pPr>
            <a:r>
              <a:rPr lang="en-US" sz="1200" dirty="0" smtClean="0"/>
              <a:t>    Our famine and flood visited regions does not yield crops for some seasons. Our system will improve water flow environment as well as crop production.</a:t>
            </a:r>
          </a:p>
          <a:p>
            <a:pPr>
              <a:buNone/>
            </a:pPr>
            <a:endParaRPr lang="en-US" sz="1200" dirty="0"/>
          </a:p>
        </p:txBody>
      </p:sp>
      <p:sp>
        <p:nvSpPr>
          <p:cNvPr id="5" name="Slide Number Placeholder 4"/>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24</a:t>
            </a:fld>
            <a:endParaRPr lang="e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5"/>
          <p:cNvSpPr/>
          <p:nvPr/>
        </p:nvSpPr>
        <p:spPr>
          <a:xfrm rot="-5400000">
            <a:off x="1053600" y="533300"/>
            <a:ext cx="1855800" cy="21429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4" name="Google Shape;574;p35"/>
          <p:cNvSpPr/>
          <p:nvPr/>
        </p:nvSpPr>
        <p:spPr>
          <a:xfrm>
            <a:off x="1591719" y="1212580"/>
            <a:ext cx="779561" cy="77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25</a:t>
            </a:fld>
            <a:endParaRPr/>
          </a:p>
        </p:txBody>
      </p:sp>
      <p:sp>
        <p:nvSpPr>
          <p:cNvPr id="2" name="Diamond 1"/>
          <p:cNvSpPr/>
          <p:nvPr/>
        </p:nvSpPr>
        <p:spPr>
          <a:xfrm>
            <a:off x="3714323" y="838371"/>
            <a:ext cx="3363652" cy="3140585"/>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iamond 2"/>
          <p:cNvSpPr/>
          <p:nvPr/>
        </p:nvSpPr>
        <p:spPr>
          <a:xfrm>
            <a:off x="2823933" y="1753744"/>
            <a:ext cx="1293541" cy="1309838"/>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iamond 3"/>
          <p:cNvSpPr/>
          <p:nvPr/>
        </p:nvSpPr>
        <p:spPr>
          <a:xfrm>
            <a:off x="6654898" y="1717287"/>
            <a:ext cx="1315845" cy="1382752"/>
          </a:xfrm>
          <a:prstGeom prst="diamond">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139778" y="1554517"/>
            <a:ext cx="2512742" cy="1754326"/>
          </a:xfrm>
          <a:prstGeom prst="rect">
            <a:avLst/>
          </a:prstGeom>
          <a:noFill/>
        </p:spPr>
        <p:txBody>
          <a:bodyPr wrap="square" lIns="91440" tIns="45720" rIns="91440" bIns="45720">
            <a:spAutoFit/>
          </a:bodyPr>
          <a:lstStyle/>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529" y="365760"/>
            <a:ext cx="4944300" cy="668479"/>
          </a:xfrm>
        </p:spPr>
        <p:txBody>
          <a:bodyPr/>
          <a:lstStyle/>
          <a:p>
            <a:r>
              <a:rPr lang="en-US" dirty="0">
                <a:latin typeface="Muli"/>
              </a:rPr>
              <a:t>Objective</a:t>
            </a:r>
          </a:p>
        </p:txBody>
      </p:sp>
      <p:sp>
        <p:nvSpPr>
          <p:cNvPr id="3" name="Text Placeholder 2"/>
          <p:cNvSpPr>
            <a:spLocks noGrp="1"/>
          </p:cNvSpPr>
          <p:nvPr>
            <p:ph type="body" idx="1"/>
          </p:nvPr>
        </p:nvSpPr>
        <p:spPr>
          <a:xfrm>
            <a:off x="1749325" y="1113905"/>
            <a:ext cx="7178543" cy="3720455"/>
          </a:xfrm>
        </p:spPr>
        <p:txBody>
          <a:bodyPr/>
          <a:lstStyle/>
          <a:p>
            <a:r>
              <a:rPr lang="en-US" dirty="0">
                <a:solidFill>
                  <a:schemeClr val="tx1"/>
                </a:solidFill>
              </a:rPr>
              <a:t>We live in a developing country like Bangladesh where we face lots of difficulties now a days. In the century of urbanization we still rely on </a:t>
            </a:r>
            <a:r>
              <a:rPr lang="en-US" dirty="0">
                <a:solidFill>
                  <a:schemeClr val="accent6">
                    <a:lumMod val="75000"/>
                  </a:schemeClr>
                </a:solidFill>
              </a:rPr>
              <a:t>agriculture and rural peoples</a:t>
            </a:r>
            <a:r>
              <a:rPr lang="en-US" dirty="0">
                <a:solidFill>
                  <a:schemeClr val="tx1"/>
                </a:solidFill>
              </a:rPr>
              <a:t>. In that cases people suffers most are </a:t>
            </a:r>
            <a:r>
              <a:rPr lang="en-US" dirty="0">
                <a:solidFill>
                  <a:srgbClr val="FF9933"/>
                </a:solidFill>
              </a:rPr>
              <a:t>flood and famine</a:t>
            </a:r>
            <a:r>
              <a:rPr lang="en-US" dirty="0">
                <a:solidFill>
                  <a:schemeClr val="tx1"/>
                </a:solidFill>
              </a:rPr>
              <a:t> .If we focus on our </a:t>
            </a:r>
            <a:r>
              <a:rPr lang="en-US" dirty="0">
                <a:solidFill>
                  <a:srgbClr val="FFFF00"/>
                </a:solidFill>
              </a:rPr>
              <a:t>Geo-location</a:t>
            </a:r>
            <a:r>
              <a:rPr lang="en-US" dirty="0">
                <a:solidFill>
                  <a:schemeClr val="tx1"/>
                </a:solidFill>
              </a:rPr>
              <a:t> we are quite unlucky that we are surrounded by Hill Tract, Himalayan Countries </a:t>
            </a:r>
            <a:r>
              <a:rPr lang="en-US" dirty="0">
                <a:solidFill>
                  <a:srgbClr val="FF9933"/>
                </a:solidFill>
              </a:rPr>
              <a:t>. </a:t>
            </a:r>
            <a:r>
              <a:rPr lang="en-US" b="1" dirty="0">
                <a:solidFill>
                  <a:srgbClr val="FF0000"/>
                </a:solidFill>
              </a:rPr>
              <a:t>Heavy Rainfall </a:t>
            </a:r>
            <a:r>
              <a:rPr lang="en-US" dirty="0">
                <a:solidFill>
                  <a:schemeClr val="tx1"/>
                </a:solidFill>
              </a:rPr>
              <a:t>causes too much drain of water and people watch their area, </a:t>
            </a:r>
            <a:r>
              <a:rPr lang="en-US" b="1" dirty="0">
                <a:solidFill>
                  <a:srgbClr val="FF0000"/>
                </a:solidFill>
              </a:rPr>
              <a:t>crops ,livestock flooded  </a:t>
            </a:r>
            <a:r>
              <a:rPr lang="en-US" dirty="0">
                <a:solidFill>
                  <a:schemeClr val="tx1"/>
                </a:solidFill>
              </a:rPr>
              <a:t>all of a sudden.</a:t>
            </a:r>
          </a:p>
          <a:p>
            <a:pPr>
              <a:buNone/>
            </a:pPr>
            <a:endParaRPr lang="en-US" dirty="0">
              <a:solidFill>
                <a:schemeClr val="tx1">
                  <a:lumMod val="95000"/>
                </a:schemeClr>
              </a:solidFill>
            </a:endParaRPr>
          </a:p>
          <a:p>
            <a:pPr algn="just">
              <a:buNone/>
            </a:pPr>
            <a:r>
              <a:rPr lang="en-US" dirty="0">
                <a:solidFill>
                  <a:schemeClr val="tx1">
                    <a:lumMod val="95000"/>
                  </a:schemeClr>
                </a:solidFill>
              </a:rPr>
              <a:t>        So, we came up with an idea which is microcontroller based system named </a:t>
            </a:r>
            <a:r>
              <a:rPr lang="en-US" b="1" dirty="0">
                <a:solidFill>
                  <a:schemeClr val="accent6">
                    <a:lumMod val="75000"/>
                  </a:schemeClr>
                </a:solidFill>
              </a:rPr>
              <a:t>“</a:t>
            </a:r>
            <a:r>
              <a:rPr lang="en-US" b="1" i="1" dirty="0">
                <a:solidFill>
                  <a:schemeClr val="accent6">
                    <a:lumMod val="75000"/>
                  </a:schemeClr>
                </a:solidFill>
              </a:rPr>
              <a:t>Flood Protector</a:t>
            </a:r>
            <a:r>
              <a:rPr lang="en-US" dirty="0">
                <a:solidFill>
                  <a:schemeClr val="accent6">
                    <a:lumMod val="75000"/>
                  </a:schemeClr>
                </a:solidFill>
              </a:rPr>
              <a:t>”</a:t>
            </a:r>
            <a:r>
              <a:rPr lang="en-US" dirty="0">
                <a:solidFill>
                  <a:srgbClr val="FFFF00"/>
                </a:solidFill>
              </a:rPr>
              <a:t> </a:t>
            </a:r>
            <a:r>
              <a:rPr lang="en-US" dirty="0">
                <a:solidFill>
                  <a:schemeClr val="tx1">
                    <a:lumMod val="95000"/>
                  </a:schemeClr>
                </a:solidFill>
              </a:rPr>
              <a:t>which can measure water level by </a:t>
            </a:r>
            <a:r>
              <a:rPr lang="en-US" b="1" dirty="0">
                <a:solidFill>
                  <a:schemeClr val="tx1">
                    <a:lumMod val="95000"/>
                  </a:schemeClr>
                </a:solidFill>
              </a:rPr>
              <a:t>using sensor probes</a:t>
            </a:r>
            <a:r>
              <a:rPr lang="en-US" dirty="0">
                <a:solidFill>
                  <a:schemeClr val="tx1">
                    <a:lumMod val="95000"/>
                  </a:schemeClr>
                </a:solidFill>
              </a:rPr>
              <a:t> to indicate water levels in a drain, estuary etc ; There are 3 levels of water. One is </a:t>
            </a:r>
            <a:r>
              <a:rPr lang="en-US" b="1" dirty="0">
                <a:solidFill>
                  <a:schemeClr val="accent6">
                    <a:lumMod val="75000"/>
                  </a:schemeClr>
                </a:solidFill>
              </a:rPr>
              <a:t>Safe zone</a:t>
            </a:r>
            <a:r>
              <a:rPr lang="en-US" dirty="0">
                <a:solidFill>
                  <a:schemeClr val="tx1">
                    <a:lumMod val="95000"/>
                  </a:schemeClr>
                </a:solidFill>
              </a:rPr>
              <a:t>, another level is </a:t>
            </a:r>
            <a:r>
              <a:rPr lang="en-US" b="1" dirty="0">
                <a:solidFill>
                  <a:srgbClr val="FF9933"/>
                </a:solidFill>
              </a:rPr>
              <a:t>unsafe zone </a:t>
            </a:r>
            <a:r>
              <a:rPr lang="en-US" dirty="0">
                <a:solidFill>
                  <a:schemeClr val="tx1">
                    <a:lumMod val="95000"/>
                  </a:schemeClr>
                </a:solidFill>
              </a:rPr>
              <a:t>finally </a:t>
            </a:r>
            <a:r>
              <a:rPr lang="en-US" b="1" dirty="0">
                <a:solidFill>
                  <a:srgbClr val="FF0000"/>
                </a:solidFill>
              </a:rPr>
              <a:t>danger zone</a:t>
            </a:r>
            <a:r>
              <a:rPr lang="en-US" dirty="0">
                <a:solidFill>
                  <a:schemeClr val="tx1">
                    <a:lumMod val="95000"/>
                  </a:schemeClr>
                </a:solidFill>
              </a:rPr>
              <a:t>. Our system will aware general people and authorities from upcoming hazards so that people can move themselves into secure region.</a:t>
            </a:r>
          </a:p>
        </p:txBody>
      </p:sp>
      <p:sp>
        <p:nvSpPr>
          <p:cNvPr id="6" name="Slide Number Placeholder 5"/>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3</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6278" y="255934"/>
            <a:ext cx="4944300" cy="645300"/>
          </a:xfrm>
        </p:spPr>
        <p:txBody>
          <a:bodyPr/>
          <a:lstStyle/>
          <a:p>
            <a:r>
              <a:rPr lang="en-US" dirty="0">
                <a:latin typeface="Muli"/>
              </a:rPr>
              <a:t>Social</a:t>
            </a:r>
            <a:r>
              <a:rPr lang="en-US" dirty="0"/>
              <a:t> </a:t>
            </a:r>
            <a:r>
              <a:rPr lang="en-US" dirty="0">
                <a:latin typeface="Muli"/>
              </a:rPr>
              <a:t>Impact</a:t>
            </a:r>
          </a:p>
        </p:txBody>
      </p:sp>
      <p:sp>
        <p:nvSpPr>
          <p:cNvPr id="3" name="Text Placeholder 2"/>
          <p:cNvSpPr>
            <a:spLocks noGrp="1"/>
          </p:cNvSpPr>
          <p:nvPr>
            <p:ph type="body" idx="1"/>
          </p:nvPr>
        </p:nvSpPr>
        <p:spPr>
          <a:xfrm>
            <a:off x="1695796" y="1097280"/>
            <a:ext cx="7024255" cy="3782291"/>
          </a:xfrm>
        </p:spPr>
        <p:txBody>
          <a:bodyPr/>
          <a:lstStyle/>
          <a:p>
            <a:pPr lvl="0" algn="just"/>
            <a:r>
              <a:rPr lang="en-US" b="1" dirty="0">
                <a:solidFill>
                  <a:schemeClr val="tx1"/>
                </a:solidFill>
              </a:rPr>
              <a:t>Our </a:t>
            </a:r>
            <a:r>
              <a:rPr lang="en-US" b="1" i="1" dirty="0">
                <a:solidFill>
                  <a:schemeClr val="tx1"/>
                </a:solidFill>
              </a:rPr>
              <a:t>Flood Protector</a:t>
            </a:r>
            <a:r>
              <a:rPr lang="en-US" b="1" dirty="0">
                <a:solidFill>
                  <a:schemeClr val="tx1"/>
                </a:solidFill>
              </a:rPr>
              <a:t> can be used in Drain which is connected to river, in Dam, in </a:t>
            </a:r>
            <a:r>
              <a:rPr lang="en-US" b="1" dirty="0">
                <a:solidFill>
                  <a:srgbClr val="FFFF00"/>
                </a:solidFill>
              </a:rPr>
              <a:t>making drainage </a:t>
            </a:r>
            <a:r>
              <a:rPr lang="en-US" b="1" dirty="0">
                <a:solidFill>
                  <a:schemeClr val="tx1"/>
                </a:solidFill>
              </a:rPr>
              <a:t>system of a town, for the farmers to ensure the </a:t>
            </a:r>
            <a:r>
              <a:rPr lang="en-US" b="1" dirty="0">
                <a:solidFill>
                  <a:schemeClr val="accent6">
                    <a:lumMod val="50000"/>
                  </a:schemeClr>
                </a:solidFill>
              </a:rPr>
              <a:t>safety</a:t>
            </a:r>
            <a:r>
              <a:rPr lang="en-US" b="1" dirty="0">
                <a:solidFill>
                  <a:schemeClr val="tx1"/>
                </a:solidFill>
              </a:rPr>
              <a:t> of their </a:t>
            </a:r>
            <a:r>
              <a:rPr lang="en-US" b="1" dirty="0">
                <a:solidFill>
                  <a:srgbClr val="FFC000"/>
                </a:solidFill>
              </a:rPr>
              <a:t>golden crops </a:t>
            </a:r>
            <a:r>
              <a:rPr lang="en-US" b="1" dirty="0">
                <a:solidFill>
                  <a:schemeClr val="tx1"/>
                </a:solidFill>
              </a:rPr>
              <a:t>from flood water etc. </a:t>
            </a:r>
          </a:p>
          <a:p>
            <a:pPr lvl="0" algn="just"/>
            <a:r>
              <a:rPr lang="en-US" b="1" dirty="0">
                <a:solidFill>
                  <a:schemeClr val="tx1"/>
                </a:solidFill>
              </a:rPr>
              <a:t>Flood Protector will automatically open the gate when water flows in the </a:t>
            </a:r>
            <a:r>
              <a:rPr lang="en-US" b="1" dirty="0">
                <a:solidFill>
                  <a:schemeClr val="accent6">
                    <a:lumMod val="50000"/>
                  </a:schemeClr>
                </a:solidFill>
              </a:rPr>
              <a:t>safe zone</a:t>
            </a:r>
            <a:r>
              <a:rPr lang="en-US" b="1" dirty="0">
                <a:solidFill>
                  <a:schemeClr val="tx1"/>
                </a:solidFill>
              </a:rPr>
              <a:t>. When the water level increase and water flow in the unsafe zone our system automatically </a:t>
            </a:r>
            <a:r>
              <a:rPr lang="en-US" b="1" dirty="0">
                <a:solidFill>
                  <a:srgbClr val="FF9933"/>
                </a:solidFill>
              </a:rPr>
              <a:t>beeping and warn </a:t>
            </a:r>
            <a:r>
              <a:rPr lang="en-US" b="1" dirty="0">
                <a:solidFill>
                  <a:schemeClr val="tx1"/>
                </a:solidFill>
              </a:rPr>
              <a:t>people about upcoming </a:t>
            </a:r>
            <a:r>
              <a:rPr lang="en-US" b="1" dirty="0">
                <a:solidFill>
                  <a:srgbClr val="FF0000"/>
                </a:solidFill>
              </a:rPr>
              <a:t>flood</a:t>
            </a:r>
            <a:r>
              <a:rPr lang="en-US" b="1" dirty="0">
                <a:solidFill>
                  <a:schemeClr val="tx1"/>
                </a:solidFill>
              </a:rPr>
              <a:t>. When water flows in </a:t>
            </a:r>
            <a:r>
              <a:rPr lang="en-US" b="1" dirty="0">
                <a:solidFill>
                  <a:srgbClr val="FF0000"/>
                </a:solidFill>
              </a:rPr>
              <a:t>danger zone</a:t>
            </a:r>
            <a:r>
              <a:rPr lang="en-US" b="1" dirty="0">
                <a:solidFill>
                  <a:schemeClr val="tx1"/>
                </a:solidFill>
              </a:rPr>
              <a:t> the gate will be closed and extra water will not come.</a:t>
            </a:r>
          </a:p>
          <a:p>
            <a:pPr lvl="0"/>
            <a:r>
              <a:rPr lang="en-US" b="1" dirty="0">
                <a:solidFill>
                  <a:schemeClr val="tx1"/>
                </a:solidFill>
              </a:rPr>
              <a:t>In Dam to protect the village from flood.</a:t>
            </a:r>
          </a:p>
          <a:p>
            <a:pPr lvl="0" algn="just"/>
            <a:r>
              <a:rPr lang="en-US" b="1" dirty="0">
                <a:solidFill>
                  <a:schemeClr val="tx1"/>
                </a:solidFill>
              </a:rPr>
              <a:t>In the ship compartment , if there is some </a:t>
            </a:r>
            <a:r>
              <a:rPr lang="en-US" b="1" dirty="0">
                <a:solidFill>
                  <a:srgbClr val="00B0F0"/>
                </a:solidFill>
              </a:rPr>
              <a:t>leakage</a:t>
            </a:r>
            <a:r>
              <a:rPr lang="en-US" b="1" dirty="0">
                <a:solidFill>
                  <a:schemeClr val="tx1"/>
                </a:solidFill>
              </a:rPr>
              <a:t> under the ship and </a:t>
            </a:r>
            <a:r>
              <a:rPr lang="en-US" b="1" dirty="0">
                <a:solidFill>
                  <a:srgbClr val="00B0F0"/>
                </a:solidFill>
              </a:rPr>
              <a:t>water</a:t>
            </a:r>
            <a:r>
              <a:rPr lang="en-US" b="1" dirty="0">
                <a:solidFill>
                  <a:schemeClr val="tx1"/>
                </a:solidFill>
              </a:rPr>
              <a:t> comes into the ship, our system help to closed the gate and doesn’t allow water to enter, this can keep other </a:t>
            </a:r>
            <a:r>
              <a:rPr lang="en-US" b="1" dirty="0">
                <a:solidFill>
                  <a:schemeClr val="accent6">
                    <a:lumMod val="50000"/>
                  </a:schemeClr>
                </a:solidFill>
              </a:rPr>
              <a:t>compartment safe </a:t>
            </a:r>
            <a:r>
              <a:rPr lang="en-US" b="1" dirty="0">
                <a:solidFill>
                  <a:schemeClr val="tx1"/>
                </a:solidFill>
              </a:rPr>
              <a:t>and also protects the ship from </a:t>
            </a:r>
            <a:r>
              <a:rPr lang="en-US" b="1" dirty="0">
                <a:solidFill>
                  <a:srgbClr val="FFFF00"/>
                </a:solidFill>
              </a:rPr>
              <a:t>drowning</a:t>
            </a:r>
            <a:r>
              <a:rPr lang="en-US" b="1" dirty="0">
                <a:solidFill>
                  <a:schemeClr val="tx1"/>
                </a:solidFill>
              </a:rPr>
              <a:t>.</a:t>
            </a:r>
          </a:p>
          <a:p>
            <a:pPr>
              <a:buNone/>
            </a:pPr>
            <a:endParaRPr lang="en-US" b="1" dirty="0">
              <a:solidFill>
                <a:schemeClr val="tx1"/>
              </a:solidFill>
            </a:endParaRPr>
          </a:p>
          <a:p>
            <a:endParaRPr lang="en-US" b="1" dirty="0">
              <a:solidFill>
                <a:schemeClr val="tx1"/>
              </a:solidFill>
            </a:endParaRPr>
          </a:p>
        </p:txBody>
      </p:sp>
      <p:sp>
        <p:nvSpPr>
          <p:cNvPr id="6" name="Slide Number Placeholder 5"/>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4</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9776" y="314123"/>
            <a:ext cx="4944300" cy="645300"/>
          </a:xfrm>
        </p:spPr>
        <p:txBody>
          <a:bodyPr/>
          <a:lstStyle/>
          <a:p>
            <a:r>
              <a:rPr lang="en-US" b="1" dirty="0">
                <a:latin typeface="Muli"/>
              </a:rPr>
              <a:t>Features</a:t>
            </a:r>
          </a:p>
        </p:txBody>
      </p:sp>
      <p:sp>
        <p:nvSpPr>
          <p:cNvPr id="3" name="Text Placeholder 2"/>
          <p:cNvSpPr>
            <a:spLocks noGrp="1"/>
          </p:cNvSpPr>
          <p:nvPr>
            <p:ph type="body" idx="1"/>
          </p:nvPr>
        </p:nvSpPr>
        <p:spPr>
          <a:xfrm>
            <a:off x="2214838" y="1072342"/>
            <a:ext cx="6580027" cy="3931920"/>
          </a:xfrm>
        </p:spPr>
        <p:txBody>
          <a:bodyPr/>
          <a:lstStyle/>
          <a:p>
            <a:pPr>
              <a:buNone/>
            </a:pPr>
            <a:r>
              <a:rPr lang="en-US" dirty="0"/>
              <a:t>Our project contains lots of features. So it secures</a:t>
            </a:r>
          </a:p>
          <a:p>
            <a:r>
              <a:rPr lang="en-US" dirty="0"/>
              <a:t>Safety Of The People</a:t>
            </a:r>
          </a:p>
          <a:p>
            <a:r>
              <a:rPr lang="en-US" dirty="0"/>
              <a:t>System Failure Alert</a:t>
            </a:r>
          </a:p>
          <a:p>
            <a:r>
              <a:rPr lang="en-US" dirty="0"/>
              <a:t>Urgent Signal/Warning</a:t>
            </a:r>
          </a:p>
          <a:p>
            <a:r>
              <a:rPr lang="en-US" dirty="0"/>
              <a:t>Water Flow Management</a:t>
            </a:r>
          </a:p>
          <a:p>
            <a:r>
              <a:rPr lang="en-US" dirty="0"/>
              <a:t>Water Depth Analysis</a:t>
            </a:r>
          </a:p>
          <a:p>
            <a:r>
              <a:rPr lang="en-US" dirty="0"/>
              <a:t>Automated Gate System</a:t>
            </a:r>
          </a:p>
          <a:p>
            <a:r>
              <a:rPr lang="en-US" dirty="0"/>
              <a:t>Two Step Security Behind Gates </a:t>
            </a:r>
          </a:p>
          <a:p>
            <a:r>
              <a:rPr lang="en-US" dirty="0"/>
              <a:t>Low Cost Implementation</a:t>
            </a:r>
          </a:p>
          <a:p>
            <a:r>
              <a:rPr lang="en-US" dirty="0"/>
              <a:t>Easy To Handle</a:t>
            </a:r>
            <a:br>
              <a:rPr lang="en-US" dirty="0"/>
            </a:br>
            <a:endParaRPr lang="en-US" dirty="0"/>
          </a:p>
        </p:txBody>
      </p:sp>
      <p:sp>
        <p:nvSpPr>
          <p:cNvPr id="6" name="Slide Number Placeholder 5"/>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5</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2" name="Google Shape;352;p13"/>
          <p:cNvSpPr txBox="1">
            <a:spLocks noGrp="1"/>
          </p:cNvSpPr>
          <p:nvPr>
            <p:ph type="body" idx="4294967295"/>
          </p:nvPr>
        </p:nvSpPr>
        <p:spPr>
          <a:xfrm>
            <a:off x="1317067" y="987490"/>
            <a:ext cx="3805060" cy="400082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800" b="1" dirty="0"/>
              <a:t>How we measure depth of water?</a:t>
            </a:r>
          </a:p>
          <a:p>
            <a:pPr marL="0" lvl="0" indent="0" algn="l" rtl="0">
              <a:spcBef>
                <a:spcPts val="600"/>
              </a:spcBef>
              <a:spcAft>
                <a:spcPts val="0"/>
              </a:spcAft>
              <a:buNone/>
            </a:pPr>
            <a:endParaRPr lang="en-US" sz="1800" b="1" dirty="0"/>
          </a:p>
          <a:p>
            <a:pPr marL="0" lvl="0" indent="0" algn="l" rtl="0">
              <a:spcBef>
                <a:spcPts val="600"/>
              </a:spcBef>
              <a:spcAft>
                <a:spcPts val="0"/>
              </a:spcAft>
              <a:buNone/>
            </a:pPr>
            <a:r>
              <a:rPr lang="en-US" dirty="0"/>
              <a:t>Mentioned sensor is useful to measure depth of water and we will analyze the value in our arduino-r3. Generally the sensor’s working procedure is it sends a waves signal, if there is any object in front of it the signal gets reflected and receiver receives it and returns a value respect to signal response time else it returns null value. That’s how we will measure the distance or depth.</a:t>
            </a:r>
            <a:endParaRPr dirty="0"/>
          </a:p>
        </p:txBody>
      </p:sp>
      <p:sp>
        <p:nvSpPr>
          <p:cNvPr id="354" name="Google Shape;354;p1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6</a:t>
            </a:fld>
            <a:endParaRPr/>
          </a:p>
        </p:txBody>
      </p:sp>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397191" y="987490"/>
            <a:ext cx="3568390" cy="23393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2">
                                            <p:txEl>
                                              <p:pRg st="0" end="0"/>
                                            </p:txEl>
                                          </p:spTgt>
                                        </p:tgtEl>
                                        <p:attrNameLst>
                                          <p:attrName>style.visibility</p:attrName>
                                        </p:attrNameLst>
                                      </p:cBhvr>
                                      <p:to>
                                        <p:strVal val="visible"/>
                                      </p:to>
                                    </p:set>
                                    <p:anim calcmode="lin" valueType="num">
                                      <p:cBhvr additive="base">
                                        <p:cTn id="7" dur="500" fill="hold"/>
                                        <p:tgtEl>
                                          <p:spTgt spid="35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2">
                                            <p:txEl>
                                              <p:pRg st="2" end="2"/>
                                            </p:txEl>
                                          </p:spTgt>
                                        </p:tgtEl>
                                        <p:attrNameLst>
                                          <p:attrName>style.visibility</p:attrName>
                                        </p:attrNameLst>
                                      </p:cBhvr>
                                      <p:to>
                                        <p:strVal val="visible"/>
                                      </p:to>
                                    </p:set>
                                    <p:anim calcmode="lin" valueType="num">
                                      <p:cBhvr additive="base">
                                        <p:cTn id="13" dur="500" fill="hold"/>
                                        <p:tgtEl>
                                          <p:spTgt spid="35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5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rgbClr val="FFFFFF"/>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743199" y="1676400"/>
            <a:ext cx="5478966" cy="309170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p:cNvSpPr txBox="1"/>
          <p:nvPr/>
        </p:nvSpPr>
        <p:spPr>
          <a:xfrm>
            <a:off x="2640126" y="713679"/>
            <a:ext cx="5492830" cy="400110"/>
          </a:xfrm>
          <a:prstGeom prst="rect">
            <a:avLst/>
          </a:prstGeom>
          <a:noFill/>
        </p:spPr>
        <p:txBody>
          <a:bodyPr wrap="square" rtlCol="0">
            <a:spAutoFit/>
          </a:bodyPr>
          <a:lstStyle/>
          <a:p>
            <a:r>
              <a:rPr lang="en-US" sz="2000" dirty="0">
                <a:solidFill>
                  <a:schemeClr val="tx1"/>
                </a:solidFill>
                <a:latin typeface="Muli"/>
                <a:cs typeface="Times New Roman" panose="02020603050405020304" pitchFamily="18" charset="0"/>
              </a:rPr>
              <a:t>Working Procedure of Ultrasonic Sensor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8336" y="413876"/>
            <a:ext cx="4944300" cy="645300"/>
          </a:xfrm>
        </p:spPr>
        <p:txBody>
          <a:bodyPr/>
          <a:lstStyle/>
          <a:p>
            <a:r>
              <a:rPr lang="en-US" sz="3600" b="1" dirty="0">
                <a:latin typeface="Muli"/>
              </a:rPr>
              <a:t>Components</a:t>
            </a:r>
          </a:p>
        </p:txBody>
      </p:sp>
      <p:sp>
        <p:nvSpPr>
          <p:cNvPr id="3" name="Text Placeholder 2"/>
          <p:cNvSpPr>
            <a:spLocks noGrp="1"/>
          </p:cNvSpPr>
          <p:nvPr>
            <p:ph type="body" idx="1"/>
          </p:nvPr>
        </p:nvSpPr>
        <p:spPr>
          <a:xfrm>
            <a:off x="2227810" y="1238596"/>
            <a:ext cx="4422371" cy="3798917"/>
          </a:xfrm>
        </p:spPr>
        <p:txBody>
          <a:bodyPr/>
          <a:lstStyle/>
          <a:p>
            <a:pPr lvl="0"/>
            <a:r>
              <a:rPr lang="en-US" sz="1700" b="1" dirty="0" err="1"/>
              <a:t>Arduino</a:t>
            </a:r>
            <a:r>
              <a:rPr lang="en-US" sz="1700" b="1" dirty="0"/>
              <a:t> UNO R3 x 1 </a:t>
            </a:r>
          </a:p>
          <a:p>
            <a:pPr lvl="0"/>
            <a:r>
              <a:rPr lang="en-US" sz="1700" b="1" dirty="0"/>
              <a:t>Ultrasonic Sensor x 1</a:t>
            </a:r>
          </a:p>
          <a:p>
            <a:pPr lvl="0"/>
            <a:r>
              <a:rPr lang="en-US" sz="1700" b="1" dirty="0"/>
              <a:t>NPN Transistor BC548 x 1</a:t>
            </a:r>
          </a:p>
          <a:p>
            <a:pPr lvl="0"/>
            <a:r>
              <a:rPr lang="en-US" sz="1700" b="1" dirty="0"/>
              <a:t>5V Buzzers x 1</a:t>
            </a:r>
          </a:p>
          <a:p>
            <a:pPr lvl="0"/>
            <a:r>
              <a:rPr lang="en-US" sz="1700" b="1" dirty="0"/>
              <a:t>LCD Display (16 x 2)</a:t>
            </a:r>
          </a:p>
          <a:p>
            <a:pPr lvl="0"/>
            <a:r>
              <a:rPr lang="en-US" sz="1700" b="1" dirty="0"/>
              <a:t>Resistors with different Resistance</a:t>
            </a:r>
          </a:p>
          <a:p>
            <a:r>
              <a:rPr lang="en-US" sz="1700" b="1" dirty="0"/>
              <a:t>Plastic glass x 1</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8</a:t>
            </a:fld>
            <a:endParaRPr lang="en"/>
          </a:p>
        </p:txBody>
      </p:sp>
      <p:sp>
        <p:nvSpPr>
          <p:cNvPr id="5" name="TextBox 4"/>
          <p:cNvSpPr txBox="1"/>
          <p:nvPr/>
        </p:nvSpPr>
        <p:spPr>
          <a:xfrm>
            <a:off x="5461463" y="1554481"/>
            <a:ext cx="1523080" cy="307777"/>
          </a:xfrm>
          <a:prstGeom prst="rect">
            <a:avLst/>
          </a:prstGeom>
          <a:noFill/>
        </p:spPr>
        <p:txBody>
          <a:bodyPr wrap="square" rtlCol="0">
            <a:sp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9653" y="605069"/>
            <a:ext cx="4944300" cy="645300"/>
          </a:xfrm>
        </p:spPr>
        <p:txBody>
          <a:bodyPr/>
          <a:lstStyle/>
          <a:p>
            <a:r>
              <a:rPr lang="en-US" b="1" dirty="0">
                <a:latin typeface="Muli"/>
              </a:rPr>
              <a:t>Components</a:t>
            </a:r>
            <a:endParaRPr lang="en-US" dirty="0">
              <a:latin typeface="Muli"/>
            </a:endParaRPr>
          </a:p>
        </p:txBody>
      </p:sp>
      <p:sp>
        <p:nvSpPr>
          <p:cNvPr id="3" name="Text Placeholder 2"/>
          <p:cNvSpPr>
            <a:spLocks noGrp="1"/>
          </p:cNvSpPr>
          <p:nvPr>
            <p:ph type="body" idx="1"/>
          </p:nvPr>
        </p:nvSpPr>
        <p:spPr>
          <a:xfrm>
            <a:off x="1637414" y="1498667"/>
            <a:ext cx="5411779" cy="2910300"/>
          </a:xfrm>
        </p:spPr>
        <p:txBody>
          <a:bodyPr/>
          <a:lstStyle/>
          <a:p>
            <a:pPr lvl="0"/>
            <a:r>
              <a:rPr lang="en-US" sz="1700" b="1" dirty="0"/>
              <a:t>ESP8266 x 1</a:t>
            </a:r>
          </a:p>
          <a:p>
            <a:pPr lvl="0"/>
            <a:r>
              <a:rPr lang="en-US" sz="1700" b="1" dirty="0"/>
              <a:t>LED(Green ,Red ,Orange) x 9</a:t>
            </a:r>
          </a:p>
          <a:p>
            <a:pPr lvl="0"/>
            <a:r>
              <a:rPr lang="en-US" sz="1700" b="1" dirty="0"/>
              <a:t>Berg Strip Female x 2</a:t>
            </a:r>
          </a:p>
          <a:p>
            <a:pPr lvl="0"/>
            <a:r>
              <a:rPr lang="en-US" sz="1700" b="1" dirty="0"/>
              <a:t>Connecting wire (male , female)</a:t>
            </a:r>
          </a:p>
          <a:p>
            <a:pPr lvl="0"/>
            <a:r>
              <a:rPr lang="en-US" sz="1700" b="1" dirty="0"/>
              <a:t>Bread Board(6.5”x2.125”)</a:t>
            </a:r>
          </a:p>
          <a:p>
            <a:pPr lvl="0"/>
            <a:r>
              <a:rPr lang="en-US" sz="1700" b="1" dirty="0"/>
              <a:t>5V , 1A mobile charger as power supply</a:t>
            </a:r>
          </a:p>
          <a:p>
            <a:pPr lvl="0"/>
            <a:r>
              <a:rPr lang="en-US" sz="1700" b="1" dirty="0"/>
              <a:t>5V DC Motor</a:t>
            </a:r>
          </a:p>
          <a:p>
            <a:pPr lvl="0"/>
            <a:r>
              <a:rPr lang="en-US" sz="1700" b="1" dirty="0"/>
              <a:t>Long 6 inch, width 3 inch metal sheet x 1</a:t>
            </a:r>
          </a:p>
          <a:p>
            <a:endParaRPr lang="en-US" sz="1700"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9</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1005</TotalTime>
  <Words>841</Words>
  <Application>Microsoft Office PowerPoint</Application>
  <PresentationFormat>On-screen Show (16:9)</PresentationFormat>
  <Paragraphs>106</Paragraphs>
  <Slides>25</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Kristen ITC</vt:lpstr>
      <vt:lpstr>Nixie One</vt:lpstr>
      <vt:lpstr>Calibri</vt:lpstr>
      <vt:lpstr>Algerian</vt:lpstr>
      <vt:lpstr>Muli</vt:lpstr>
      <vt:lpstr>Times New Roman</vt:lpstr>
      <vt:lpstr>Arial Black</vt:lpstr>
      <vt:lpstr>Helvetica Neue</vt:lpstr>
      <vt:lpstr>Imogen template</vt:lpstr>
      <vt:lpstr> </vt:lpstr>
      <vt:lpstr>Submitted By:</vt:lpstr>
      <vt:lpstr>Objective</vt:lpstr>
      <vt:lpstr>Social Impact</vt:lpstr>
      <vt:lpstr>Features</vt:lpstr>
      <vt:lpstr>Slide 6</vt:lpstr>
      <vt:lpstr>Slide 7</vt:lpstr>
      <vt:lpstr>Components</vt:lpstr>
      <vt:lpstr>Components</vt:lpstr>
      <vt:lpstr>Slide 10</vt:lpstr>
      <vt:lpstr>Slide 11</vt:lpstr>
      <vt:lpstr>Slide 12</vt:lpstr>
      <vt:lpstr>Slide 13</vt:lpstr>
      <vt:lpstr>Slide 14</vt:lpstr>
      <vt:lpstr>Slide 15</vt:lpstr>
      <vt:lpstr>Slide 16</vt:lpstr>
      <vt:lpstr>Components</vt:lpstr>
      <vt:lpstr>Components</vt:lpstr>
      <vt:lpstr>Components</vt:lpstr>
      <vt:lpstr>Components</vt:lpstr>
      <vt:lpstr>Components</vt:lpstr>
      <vt:lpstr>Components</vt:lpstr>
      <vt:lpstr> Components</vt:lpstr>
      <vt:lpstr>Benefits Of Flood Protector</vt:lpstr>
      <vt:lpstr>Slide 25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Flood Saver</dc:title>
  <dc:creator>Shweta Bhattacharjee</dc:creator>
  <cp:lastModifiedBy>Sadman</cp:lastModifiedBy>
  <cp:revision>31</cp:revision>
  <dcterms:modified xsi:type="dcterms:W3CDTF">2021-02-24T06:55:44Z</dcterms:modified>
</cp:coreProperties>
</file>